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8"/>
  </p:notesMasterIdLst>
  <p:sldIdLst>
    <p:sldId id="257" r:id="rId2"/>
    <p:sldId id="290" r:id="rId3"/>
    <p:sldId id="258" r:id="rId4"/>
    <p:sldId id="286" r:id="rId5"/>
    <p:sldId id="354" r:id="rId6"/>
    <p:sldId id="268" r:id="rId7"/>
    <p:sldId id="353" r:id="rId8"/>
    <p:sldId id="355" r:id="rId9"/>
    <p:sldId id="287" r:id="rId10"/>
    <p:sldId id="275" r:id="rId11"/>
    <p:sldId id="261" r:id="rId12"/>
    <p:sldId id="288" r:id="rId13"/>
    <p:sldId id="269" r:id="rId14"/>
    <p:sldId id="331" r:id="rId15"/>
    <p:sldId id="334" r:id="rId16"/>
    <p:sldId id="333" r:id="rId17"/>
    <p:sldId id="338" r:id="rId18"/>
    <p:sldId id="339" r:id="rId19"/>
    <p:sldId id="341" r:id="rId20"/>
    <p:sldId id="340" r:id="rId21"/>
    <p:sldId id="342" r:id="rId22"/>
    <p:sldId id="289" r:id="rId23"/>
    <p:sldId id="343" r:id="rId24"/>
    <p:sldId id="347" r:id="rId25"/>
    <p:sldId id="348" r:id="rId26"/>
    <p:sldId id="301" r:id="rId27"/>
  </p:sldIdLst>
  <p:sldSz cx="12192000" cy="6858000"/>
  <p:notesSz cx="6858000" cy="9144000"/>
  <p:embeddedFontLst>
    <p:embeddedFont>
      <p:font typeface="나눔스퀘어라운드 Bold" panose="020B0600000101010101" pitchFamily="34" charset="-127"/>
      <p:bold r:id="rId29"/>
    </p:embeddedFont>
    <p:embeddedFont>
      <p:font typeface="나눔스퀘어라운드 ExtraBold" panose="020B0600000101010101" pitchFamily="34" charset="-127"/>
      <p:bold r:id="rId30"/>
    </p:embeddedFont>
    <p:embeddedFont>
      <p:font typeface="맑은 고딕" panose="020B0503020000020004" pitchFamily="34" charset="-127"/>
      <p:regular r:id="rId31"/>
      <p:bold r:id="rId32"/>
    </p:embeddedFont>
    <p:embeddedFont>
      <p:font typeface="나눔스퀘어 ExtraBold" panose="020B0600000101010101" pitchFamily="34" charset="-127"/>
      <p:bold r:id="rId33"/>
    </p:embeddedFont>
    <p:embeddedFont>
      <p:font typeface="나눔스퀘어_ac" panose="020B0600000101010101" pitchFamily="34" charset="-127"/>
      <p:regular r:id="rId34"/>
    </p:embeddedFont>
    <p:embeddedFont>
      <p:font typeface="나눔스퀘어_ac Bold" panose="020B0600000101010101" pitchFamily="34" charset="-127"/>
      <p:bold r:id="rId35"/>
    </p:embeddedFont>
    <p:embeddedFont>
      <p:font typeface="나눔스퀘어_ac ExtraBold" panose="020B0600000101010101" pitchFamily="34" charset="-127"/>
      <p:bold r:id="rId36"/>
    </p:embeddedFont>
    <p:embeddedFont>
      <p:font typeface="나눔스퀘어OTF" panose="020B0600000101010101" pitchFamily="34" charset="-127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5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9BFC"/>
    <a:srgbClr val="D8EBFE"/>
    <a:srgbClr val="D7EBFE"/>
    <a:srgbClr val="335A9F"/>
    <a:srgbClr val="1FC0CA"/>
    <a:srgbClr val="044E92"/>
    <a:srgbClr val="489BFB"/>
    <a:srgbClr val="FFFFFF"/>
    <a:srgbClr val="7CB6FC"/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06" autoAdjust="0"/>
    <p:restoredTop sz="94660"/>
  </p:normalViewPr>
  <p:slideViewPr>
    <p:cSldViewPr snapToGrid="0">
      <p:cViewPr varScale="1">
        <p:scale>
          <a:sx n="73" d="100"/>
          <a:sy n="73" d="100"/>
        </p:scale>
        <p:origin x="216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7765A-7AD3-40C4-9B3F-F2986A04F694}" type="datetimeFigureOut">
              <a:rPr lang="ko-KR" altLang="en-US" smtClean="0"/>
              <a:t>2023. 5. 31.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94325-4035-47C2-92E4-065B391F9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41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이러한 근거로 ‘</a:t>
            </a:r>
            <a:r>
              <a:rPr lang="ko-KR" altLang="x-none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타봄’은</a:t>
            </a:r>
            <a:r>
              <a:rPr lang="ko-KR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교통</a:t>
            </a:r>
            <a:r>
              <a:rPr lang="en-US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건강</a:t>
            </a:r>
            <a:r>
              <a:rPr lang="en-US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환경</a:t>
            </a:r>
            <a:r>
              <a:rPr lang="en-US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관광 네 가지</a:t>
            </a:r>
            <a:r>
              <a:rPr lang="x-none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정책을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발전 시켜</a:t>
            </a:r>
            <a:r>
              <a:rPr lang="ko-KR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줄 수 있는 매개체 입니다</a:t>
            </a:r>
            <a:r>
              <a:rPr lang="en-US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x-none" altLang="x-none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‘</a:t>
            </a:r>
            <a:r>
              <a:rPr lang="ko-KR" altLang="x-none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타봄’을</a:t>
            </a:r>
            <a:r>
              <a:rPr lang="ko-KR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도입함으로써</a:t>
            </a:r>
            <a:r>
              <a:rPr lang="en-US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endParaRPr lang="x-none" altLang="x-none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대기오염 완화 및 교통 인프라 보완</a:t>
            </a:r>
            <a:r>
              <a:rPr lang="en-US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endParaRPr lang="x-none" altLang="x-none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시민들의 건강 증대</a:t>
            </a:r>
            <a:r>
              <a:rPr lang="en-US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endParaRPr lang="x-none" altLang="x-none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그리고 더 나은 관광환경 조성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으로 인한</a:t>
            </a:r>
            <a:r>
              <a:rPr lang="ko-KR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관광객 수요 증대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 통해</a:t>
            </a:r>
            <a:endParaRPr lang="x-none" altLang="x-none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춘천시가 네가지 분야를 한 단계</a:t>
            </a:r>
            <a:r>
              <a:rPr lang="en-US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어쩌면 그 이상을 성장시킬 수 있을 것이라고 확신합니다</a:t>
            </a:r>
            <a:r>
              <a:rPr lang="en-US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x-none" altLang="x-none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지금까지 환경</a:t>
            </a:r>
            <a:r>
              <a:rPr lang="en-US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건강</a:t>
            </a:r>
            <a:r>
              <a:rPr lang="en-US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관광</a:t>
            </a:r>
            <a:r>
              <a:rPr lang="en-US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교통 </a:t>
            </a:r>
            <a:r>
              <a:rPr lang="ko-KR" altLang="x-none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네가지를</a:t>
            </a:r>
            <a:r>
              <a:rPr lang="ko-KR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아우를 수 있는 단 하나의 알고리즘 </a:t>
            </a:r>
            <a:endParaRPr lang="x-none" altLang="x-none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x-none" altLang="x-none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‘</a:t>
            </a:r>
            <a:r>
              <a:rPr lang="ko-KR" altLang="x-none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</a:t>
            </a:r>
            <a:r>
              <a:rPr lang="ko-KR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’ 이었습니다</a:t>
            </a:r>
            <a:r>
              <a:rPr lang="en-US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x-none" altLang="x-none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18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28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46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71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792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591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06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49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055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42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60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073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D7E01AA-A34B-E4E7-0F7A-B81E0F0CAF92}"/>
              </a:ext>
            </a:extLst>
          </p:cNvPr>
          <p:cNvGrpSpPr/>
          <p:nvPr/>
        </p:nvGrpSpPr>
        <p:grpSpPr>
          <a:xfrm>
            <a:off x="3014255" y="3161348"/>
            <a:ext cx="6912340" cy="535304"/>
            <a:chOff x="2982849" y="2760346"/>
            <a:chExt cx="6226302" cy="44958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3ADB386-F0D5-993F-044E-1B07F5773986}"/>
                </a:ext>
              </a:extLst>
            </p:cNvPr>
            <p:cNvSpPr/>
            <p:nvPr/>
          </p:nvSpPr>
          <p:spPr>
            <a:xfrm>
              <a:off x="2982849" y="2760346"/>
              <a:ext cx="6226302" cy="44958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800" b="1" i="1" kern="0" dirty="0">
                  <a:ln w="15875">
                    <a:noFill/>
                  </a:ln>
                  <a:solidFill>
                    <a:srgbClr val="489BFB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PLAN-IT </a:t>
              </a:r>
              <a:r>
                <a:rPr lang="en-US" altLang="ko-KR" sz="900" i="1" kern="0" dirty="0">
                  <a:ln w="15875">
                    <a:noFill/>
                  </a:ln>
                  <a:solidFill>
                    <a:prstClr val="white">
                      <a:lumMod val="65000"/>
                    </a:prstClr>
                  </a:solidFill>
                </a:rPr>
                <a:t>Custom travel destination recommendation system</a:t>
              </a:r>
              <a:endParaRPr lang="ko-KR" altLang="en-US" sz="24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309D59A-6BE9-8697-72C2-877E4AF288EE}"/>
                </a:ext>
              </a:extLst>
            </p:cNvPr>
            <p:cNvGrpSpPr/>
            <p:nvPr/>
          </p:nvGrpSpPr>
          <p:grpSpPr>
            <a:xfrm>
              <a:off x="8785289" y="2809875"/>
              <a:ext cx="346234" cy="346234"/>
              <a:chOff x="3379542" y="471487"/>
              <a:chExt cx="192333" cy="192333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09120449-707B-3686-B4ED-79F0C2522AC9}"/>
                  </a:ext>
                </a:extLst>
              </p:cNvPr>
              <p:cNvSpPr/>
              <p:nvPr/>
            </p:nvSpPr>
            <p:spPr>
              <a:xfrm>
                <a:off x="3379542" y="471487"/>
                <a:ext cx="192333" cy="192333"/>
              </a:xfrm>
              <a:prstGeom prst="ellipse">
                <a:avLst/>
              </a:prstGeom>
              <a:solidFill>
                <a:srgbClr val="489BFB"/>
              </a:solidFill>
              <a:ln w="28575" cmpd="dbl">
                <a:solidFill>
                  <a:srgbClr val="489BFB"/>
                </a:solidFill>
              </a:ln>
              <a:effectLst>
                <a:outerShdw blurRad="190500" dist="38100" dir="5400000" algn="t" rotWithShape="0">
                  <a:srgbClr val="489BFB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자유형 10">
                <a:extLst>
                  <a:ext uri="{FF2B5EF4-FFF2-40B4-BE49-F238E27FC236}">
                    <a16:creationId xmlns:a16="http://schemas.microsoft.com/office/drawing/2014/main" id="{F700FCF9-9830-EF47-3B37-1E6141A3FC38}"/>
                  </a:ext>
                </a:extLst>
              </p:cNvPr>
              <p:cNvSpPr/>
              <p:nvPr/>
            </p:nvSpPr>
            <p:spPr>
              <a:xfrm>
                <a:off x="3415976" y="513504"/>
                <a:ext cx="109755" cy="108004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2404FD-81D2-BCC3-B16C-6064DEC529F0}"/>
              </a:ext>
            </a:extLst>
          </p:cNvPr>
          <p:cNvGrpSpPr/>
          <p:nvPr/>
        </p:nvGrpSpPr>
        <p:grpSpPr>
          <a:xfrm>
            <a:off x="2224965" y="3161348"/>
            <a:ext cx="535304" cy="535304"/>
            <a:chOff x="1734193" y="2846724"/>
            <a:chExt cx="429876" cy="42987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DE97000-B367-E9ED-6339-B3F22DB99DBA}"/>
                </a:ext>
              </a:extLst>
            </p:cNvPr>
            <p:cNvSpPr/>
            <p:nvPr/>
          </p:nvSpPr>
          <p:spPr>
            <a:xfrm>
              <a:off x="1734193" y="2846724"/>
              <a:ext cx="429876" cy="42987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E9F3FC"/>
                </a:gs>
                <a:gs pos="85000">
                  <a:srgbClr val="4E5DA7"/>
                </a:gs>
              </a:gsLst>
              <a:lin ang="54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88900" dist="38100" dir="5400000" algn="t" rotWithShape="0">
                <a:srgbClr val="489BFB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22229BA-D05B-CB8F-B9D8-685EF3B22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319" y="2897499"/>
              <a:ext cx="319746" cy="31974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6FC3D2F-CBBA-81BF-D88E-CE5942760F18}"/>
              </a:ext>
            </a:extLst>
          </p:cNvPr>
          <p:cNvSpPr txBox="1"/>
          <p:nvPr/>
        </p:nvSpPr>
        <p:spPr>
          <a:xfrm>
            <a:off x="8713859" y="6315339"/>
            <a:ext cx="3392681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044E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데이터테크전공</a:t>
            </a:r>
            <a:r>
              <a:rPr lang="ko-KR" altLang="en-US" sz="1200" dirty="0">
                <a:solidFill>
                  <a:srgbClr val="044E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44E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200" dirty="0" err="1">
                <a:solidFill>
                  <a:srgbClr val="044E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나영민</a:t>
            </a:r>
            <a:r>
              <a:rPr lang="ko-KR" altLang="en-US" sz="1200" dirty="0">
                <a:solidFill>
                  <a:srgbClr val="044E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044E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고덕연</a:t>
            </a:r>
            <a:r>
              <a:rPr lang="ko-KR" altLang="en-US" sz="1200" dirty="0">
                <a:solidFill>
                  <a:srgbClr val="044E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044E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이동언</a:t>
            </a:r>
            <a:r>
              <a:rPr lang="ko-KR" altLang="en-US" sz="1200" dirty="0">
                <a:solidFill>
                  <a:srgbClr val="044E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044E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김건</a:t>
            </a:r>
            <a:r>
              <a:rPr lang="ko-KR" altLang="en-US" sz="1200" dirty="0">
                <a:solidFill>
                  <a:srgbClr val="044E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044E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이예주</a:t>
            </a:r>
            <a:endParaRPr lang="en-US" altLang="ko-KR" sz="1200" dirty="0">
              <a:solidFill>
                <a:srgbClr val="044E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129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4617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ko-KR" altLang="en-US"/>
            </a:br>
            <a:br>
              <a:rPr lang="ko-KR" altLang="en-US"/>
            </a:br>
            <a:r>
              <a:rPr lang="ko-KR" altLang="en-US" b="0" i="0">
                <a:solidFill>
                  <a:srgbClr val="495057"/>
                </a:solidFill>
                <a:effectLst/>
                <a:latin typeface="-apple-system"/>
              </a:rPr>
              <a:t>     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구성 </a:t>
            </a:r>
            <a:r>
              <a:rPr lang="ko-KR" altLang="en-US" sz="12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/>
              </a:rPr>
              <a:t>서비스 구성 소개</a:t>
            </a:r>
            <a:endParaRPr lang="ko-KR" altLang="en-US" sz="1200" b="1" dirty="0">
              <a:solidFill>
                <a:prstClr val="white">
                  <a:lumMod val="65000"/>
                </a:prstClr>
              </a:solidFill>
              <a:ea typeface="Tmon몬소리 Black" panose="02000A0300000000000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02</a:t>
            </a:r>
            <a:endParaRPr lang="ko-KR" altLang="en-US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422B92-4A9B-8407-6741-601AA89DD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0" y="1706605"/>
            <a:ext cx="1848108" cy="13241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C45E4C-630F-3669-2E45-3A34F9A20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127" y="1839974"/>
            <a:ext cx="1533739" cy="1095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643B54-34FC-896A-2E79-EF8357F47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150" y="1820921"/>
            <a:ext cx="1238423" cy="11145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54AED2-1D25-8BC2-D72B-2046D3143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3943" y="1892369"/>
            <a:ext cx="971686" cy="9907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5F219DD-C438-EDFF-1D6E-484DC92CB9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26" r="2805"/>
          <a:stretch/>
        </p:blipFill>
        <p:spPr>
          <a:xfrm>
            <a:off x="1106188" y="3261338"/>
            <a:ext cx="2115251" cy="27060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E505B1F-F2BD-1785-F712-4E258823D7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5661" y="3261338"/>
            <a:ext cx="2115251" cy="27060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C6B3090-2554-3A2C-E586-21ED274B1A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135" y="3251812"/>
            <a:ext cx="2526452" cy="2706028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51C43B7C-6250-A05F-796B-F09EACA3E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5810" y="3251812"/>
            <a:ext cx="2302922" cy="282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37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380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구성 </a:t>
            </a:r>
            <a:r>
              <a:rPr lang="ko-KR" altLang="en-US" sz="12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/>
              </a:rPr>
              <a:t>서비스 구성 소개</a:t>
            </a:r>
            <a:endParaRPr lang="ko-KR" altLang="en-US" sz="1200" b="1" dirty="0">
              <a:solidFill>
                <a:prstClr val="white">
                  <a:lumMod val="65000"/>
                </a:prstClr>
              </a:solidFill>
              <a:ea typeface="Tmon몬소리 Black" panose="02000A0300000000000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02</a:t>
            </a:r>
            <a:endParaRPr lang="ko-KR" altLang="en-US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72FB579-4038-FDAB-95FA-CBC9E7BAC6FD}"/>
              </a:ext>
            </a:extLst>
          </p:cNvPr>
          <p:cNvGrpSpPr/>
          <p:nvPr/>
        </p:nvGrpSpPr>
        <p:grpSpPr>
          <a:xfrm>
            <a:off x="669301" y="1992253"/>
            <a:ext cx="11091141" cy="3541593"/>
            <a:chOff x="669301" y="1992253"/>
            <a:chExt cx="11091141" cy="35415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39D73AF-CE08-CA2B-98A1-88EB0A0624FE}"/>
                </a:ext>
              </a:extLst>
            </p:cNvPr>
            <p:cNvSpPr/>
            <p:nvPr/>
          </p:nvSpPr>
          <p:spPr>
            <a:xfrm>
              <a:off x="6185661" y="1995512"/>
              <a:ext cx="2496824" cy="575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dirty="0">
                  <a:solidFill>
                    <a:prstClr val="white">
                      <a:lumMod val="6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선정된 여행지 주변 </a:t>
              </a:r>
              <a:endParaRPr lang="en-US" altLang="ko-KR" sz="1100" dirty="0">
                <a:solidFill>
                  <a:prstClr val="white">
                    <a:lumMod val="6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dirty="0">
                  <a:solidFill>
                    <a:prstClr val="white">
                      <a:lumMod val="6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맛집 </a:t>
              </a:r>
              <a:r>
                <a:rPr lang="en-US" altLang="ko-KR" sz="1100" dirty="0">
                  <a:solidFill>
                    <a:prstClr val="white">
                      <a:lumMod val="6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/ </a:t>
              </a:r>
              <a:r>
                <a:rPr lang="ko-KR" altLang="en-US" sz="1100" dirty="0">
                  <a:solidFill>
                    <a:prstClr val="white">
                      <a:lumMod val="6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카페 </a:t>
              </a:r>
              <a:r>
                <a:rPr lang="en-US" altLang="ko-KR" sz="1100" dirty="0">
                  <a:solidFill>
                    <a:prstClr val="white">
                      <a:lumMod val="6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/ </a:t>
              </a:r>
              <a:r>
                <a:rPr lang="ko-KR" altLang="en-US" sz="1100" dirty="0" err="1">
                  <a:solidFill>
                    <a:prstClr val="white">
                      <a:lumMod val="6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놀거리</a:t>
              </a:r>
              <a:r>
                <a:rPr lang="ko-KR" altLang="en-US" sz="1100" dirty="0">
                  <a:solidFill>
                    <a:prstClr val="white">
                      <a:lumMod val="6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추천 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5E372F0-53BC-2B1B-E2D7-2202BAF2D84D}"/>
                </a:ext>
              </a:extLst>
            </p:cNvPr>
            <p:cNvSpPr/>
            <p:nvPr/>
          </p:nvSpPr>
          <p:spPr>
            <a:xfrm>
              <a:off x="4456759" y="4958111"/>
              <a:ext cx="2183158" cy="575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dirty="0">
                  <a:solidFill>
                    <a:prstClr val="white">
                      <a:lumMod val="6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등록한 사진과 비슷한 분위기의 </a:t>
              </a:r>
              <a:br>
                <a:rPr lang="en-US" altLang="ko-KR" sz="1100" dirty="0">
                  <a:solidFill>
                    <a:prstClr val="white">
                      <a:lumMod val="6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lang="ko-KR" altLang="en-US" sz="1100" dirty="0">
                  <a:solidFill>
                    <a:prstClr val="white">
                      <a:lumMod val="6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여행지 추천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F22913D-B2E6-1AFE-CC37-BC7EFEBCFD2D}"/>
                </a:ext>
              </a:extLst>
            </p:cNvPr>
            <p:cNvSpPr/>
            <p:nvPr/>
          </p:nvSpPr>
          <p:spPr>
            <a:xfrm>
              <a:off x="8464258" y="4958899"/>
              <a:ext cx="1876531" cy="3218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dirty="0">
                  <a:solidFill>
                    <a:prstClr val="white">
                      <a:lumMod val="6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사용자 맞춤 여행 코스 완성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674DCA4-51CA-C493-4D41-8E67577128A7}"/>
                </a:ext>
              </a:extLst>
            </p:cNvPr>
            <p:cNvGrpSpPr/>
            <p:nvPr/>
          </p:nvGrpSpPr>
          <p:grpSpPr>
            <a:xfrm>
              <a:off x="8397591" y="2756898"/>
              <a:ext cx="2009869" cy="2009869"/>
              <a:chOff x="3848989" y="2578337"/>
              <a:chExt cx="2009869" cy="2009869"/>
            </a:xfrm>
          </p:grpSpPr>
          <p:sp>
            <p:nvSpPr>
              <p:cNvPr id="4" name="눈물 방울 3">
                <a:extLst>
                  <a:ext uri="{FF2B5EF4-FFF2-40B4-BE49-F238E27FC236}">
                    <a16:creationId xmlns:a16="http://schemas.microsoft.com/office/drawing/2014/main" id="{876B3D29-CB6A-06D4-892B-FFA259EF2D11}"/>
                  </a:ext>
                </a:extLst>
              </p:cNvPr>
              <p:cNvSpPr/>
              <p:nvPr/>
            </p:nvSpPr>
            <p:spPr>
              <a:xfrm rot="2700000">
                <a:off x="3848989" y="2578337"/>
                <a:ext cx="2009869" cy="2009869"/>
              </a:xfrm>
              <a:prstGeom prst="teardrop">
                <a:avLst/>
              </a:prstGeom>
              <a:solidFill>
                <a:srgbClr val="489BFB"/>
              </a:solidFill>
              <a:ln>
                <a:noFill/>
              </a:ln>
              <a:effectLst>
                <a:outerShdw blurRad="139700" dist="38100" algn="l" rotWithShape="0">
                  <a:srgbClr val="489BF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7676B0F5-ABE6-018E-968E-2D59E35398CB}"/>
                  </a:ext>
                </a:extLst>
              </p:cNvPr>
              <p:cNvSpPr/>
              <p:nvPr/>
            </p:nvSpPr>
            <p:spPr>
              <a:xfrm>
                <a:off x="4086623" y="2845155"/>
                <a:ext cx="1534599" cy="1534600"/>
              </a:xfrm>
              <a:prstGeom prst="ellipse">
                <a:avLst/>
              </a:prstGeom>
              <a:solidFill>
                <a:schemeClr val="bg1"/>
              </a:solidFill>
              <a:ln w="381000">
                <a:noFill/>
              </a:ln>
              <a:effectLst>
                <a:outerShdw blurRad="76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/>
              <a:lstStyle/>
              <a:p>
                <a:pPr algn="ctr">
                  <a:lnSpc>
                    <a:spcPct val="300000"/>
                  </a:lnSpc>
                  <a:defRPr/>
                </a:pPr>
                <a:r>
                  <a:rPr lang="ko-KR" altLang="en-US" sz="1200" b="1" dirty="0">
                    <a:solidFill>
                      <a:srgbClr val="4E5D7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여행 코스 완성 </a:t>
                </a:r>
                <a:endParaRPr lang="en-US" altLang="ko-KR" sz="1200" b="1" dirty="0">
                  <a:solidFill>
                    <a:srgbClr val="4E5D7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7ED536D-6D6A-1D0C-B3E4-9AF8F3C10DCA}"/>
                </a:ext>
              </a:extLst>
            </p:cNvPr>
            <p:cNvGrpSpPr/>
            <p:nvPr/>
          </p:nvGrpSpPr>
          <p:grpSpPr>
            <a:xfrm>
              <a:off x="6457798" y="2747170"/>
              <a:ext cx="2009869" cy="2009869"/>
              <a:chOff x="3848989" y="2568609"/>
              <a:chExt cx="2009869" cy="2009869"/>
            </a:xfrm>
          </p:grpSpPr>
          <p:sp>
            <p:nvSpPr>
              <p:cNvPr id="15" name="눈물 방울 14">
                <a:extLst>
                  <a:ext uri="{FF2B5EF4-FFF2-40B4-BE49-F238E27FC236}">
                    <a16:creationId xmlns:a16="http://schemas.microsoft.com/office/drawing/2014/main" id="{817DE3DC-C036-2C1D-48A4-6FB401E8FBC8}"/>
                  </a:ext>
                </a:extLst>
              </p:cNvPr>
              <p:cNvSpPr/>
              <p:nvPr/>
            </p:nvSpPr>
            <p:spPr>
              <a:xfrm rot="2700000">
                <a:off x="3848989" y="2568609"/>
                <a:ext cx="2009869" cy="2009869"/>
              </a:xfrm>
              <a:prstGeom prst="teardrop">
                <a:avLst/>
              </a:prstGeom>
              <a:solidFill>
                <a:srgbClr val="D7EBFE"/>
              </a:solidFill>
              <a:ln>
                <a:noFill/>
              </a:ln>
              <a:effectLst>
                <a:outerShdw blurRad="139700" dist="38100" algn="l" rotWithShape="0">
                  <a:srgbClr val="489BF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EF2371D-7B69-EEC6-012C-2B0691A33ED3}"/>
                  </a:ext>
                </a:extLst>
              </p:cNvPr>
              <p:cNvSpPr/>
              <p:nvPr/>
            </p:nvSpPr>
            <p:spPr>
              <a:xfrm>
                <a:off x="4086623" y="2825699"/>
                <a:ext cx="1534599" cy="1534600"/>
              </a:xfrm>
              <a:prstGeom prst="ellipse">
                <a:avLst/>
              </a:prstGeom>
              <a:solidFill>
                <a:schemeClr val="bg1"/>
              </a:solidFill>
              <a:ln w="381000">
                <a:noFill/>
              </a:ln>
              <a:effectLst>
                <a:outerShdw blurRad="76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/>
              <a:lstStyle/>
              <a:p>
                <a:pPr algn="ctr">
                  <a:lnSpc>
                    <a:spcPct val="300000"/>
                  </a:lnSpc>
                  <a:defRPr/>
                </a:pPr>
                <a:r>
                  <a:rPr lang="ko-KR" altLang="en-US" sz="1200" b="1" dirty="0">
                    <a:solidFill>
                      <a:srgbClr val="4E5D7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 근처 핫 </a:t>
                </a:r>
                <a:r>
                  <a:rPr lang="ko-KR" altLang="en-US" sz="1200" b="1" dirty="0" err="1">
                    <a:solidFill>
                      <a:srgbClr val="4E5D7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플레이스</a:t>
                </a:r>
                <a:endParaRPr lang="en-US" altLang="ko-KR" sz="1200" b="1" dirty="0">
                  <a:solidFill>
                    <a:srgbClr val="4E5D7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693459B-B4A3-6735-BD64-4A564960E858}"/>
                </a:ext>
              </a:extLst>
            </p:cNvPr>
            <p:cNvGrpSpPr/>
            <p:nvPr/>
          </p:nvGrpSpPr>
          <p:grpSpPr>
            <a:xfrm>
              <a:off x="4543405" y="2737937"/>
              <a:ext cx="2009869" cy="2009869"/>
              <a:chOff x="3848989" y="2549153"/>
              <a:chExt cx="2009869" cy="2009869"/>
            </a:xfrm>
          </p:grpSpPr>
          <p:sp>
            <p:nvSpPr>
              <p:cNvPr id="18" name="눈물 방울 17">
                <a:extLst>
                  <a:ext uri="{FF2B5EF4-FFF2-40B4-BE49-F238E27FC236}">
                    <a16:creationId xmlns:a16="http://schemas.microsoft.com/office/drawing/2014/main" id="{604BFA64-8A98-3922-AC01-9D47D44CF3EB}"/>
                  </a:ext>
                </a:extLst>
              </p:cNvPr>
              <p:cNvSpPr/>
              <p:nvPr/>
            </p:nvSpPr>
            <p:spPr>
              <a:xfrm rot="2700000">
                <a:off x="3848989" y="2549153"/>
                <a:ext cx="2009869" cy="2009869"/>
              </a:xfrm>
              <a:prstGeom prst="teardrop">
                <a:avLst/>
              </a:prstGeom>
              <a:solidFill>
                <a:srgbClr val="D7EBFE"/>
              </a:solidFill>
              <a:ln>
                <a:noFill/>
              </a:ln>
              <a:effectLst>
                <a:outerShdw blurRad="139700" dist="38100" algn="l" rotWithShape="0">
                  <a:srgbClr val="489BF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71667F2-046B-998F-2BDE-BA43E6A2EB47}"/>
                  </a:ext>
                </a:extLst>
              </p:cNvPr>
              <p:cNvSpPr/>
              <p:nvPr/>
            </p:nvSpPr>
            <p:spPr>
              <a:xfrm>
                <a:off x="4086623" y="2806243"/>
                <a:ext cx="1534599" cy="1534600"/>
              </a:xfrm>
              <a:prstGeom prst="ellipse">
                <a:avLst/>
              </a:prstGeom>
              <a:solidFill>
                <a:schemeClr val="bg1"/>
              </a:solidFill>
              <a:ln w="381000">
                <a:noFill/>
              </a:ln>
              <a:effectLst>
                <a:outerShdw blurRad="76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/>
              <a:lstStyle/>
              <a:p>
                <a:pPr algn="ctr">
                  <a:lnSpc>
                    <a:spcPct val="300000"/>
                  </a:lnSpc>
                  <a:defRPr/>
                </a:pPr>
                <a:r>
                  <a:rPr lang="ko-KR" altLang="en-US" sz="1200" b="1" dirty="0">
                    <a:solidFill>
                      <a:srgbClr val="4E5D7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여행지 추천</a:t>
                </a:r>
                <a:endParaRPr lang="en-US" altLang="ko-KR" sz="1200" b="1" dirty="0">
                  <a:solidFill>
                    <a:srgbClr val="4E5D7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39DDC95-961D-211E-4F4C-050E860C2644}"/>
                </a:ext>
              </a:extLst>
            </p:cNvPr>
            <p:cNvGrpSpPr/>
            <p:nvPr/>
          </p:nvGrpSpPr>
          <p:grpSpPr>
            <a:xfrm>
              <a:off x="2607463" y="2757552"/>
              <a:ext cx="2009869" cy="2009869"/>
              <a:chOff x="3848989" y="2549153"/>
              <a:chExt cx="2009869" cy="2009869"/>
            </a:xfrm>
          </p:grpSpPr>
          <p:sp>
            <p:nvSpPr>
              <p:cNvPr id="32" name="눈물 방울 31">
                <a:extLst>
                  <a:ext uri="{FF2B5EF4-FFF2-40B4-BE49-F238E27FC236}">
                    <a16:creationId xmlns:a16="http://schemas.microsoft.com/office/drawing/2014/main" id="{3E288950-F4CC-E2C3-A6B8-C29B3F53DDB5}"/>
                  </a:ext>
                </a:extLst>
              </p:cNvPr>
              <p:cNvSpPr/>
              <p:nvPr/>
            </p:nvSpPr>
            <p:spPr>
              <a:xfrm rot="2700000">
                <a:off x="3848989" y="2549153"/>
                <a:ext cx="2009869" cy="2009869"/>
              </a:xfrm>
              <a:prstGeom prst="teardrop">
                <a:avLst/>
              </a:prstGeom>
              <a:solidFill>
                <a:srgbClr val="D7EBFE"/>
              </a:solidFill>
              <a:ln>
                <a:noFill/>
              </a:ln>
              <a:effectLst>
                <a:outerShdw blurRad="139700" dist="38100" algn="l" rotWithShape="0">
                  <a:srgbClr val="489BF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37A15343-4466-97AF-EECA-F3F8BDFC6495}"/>
                  </a:ext>
                </a:extLst>
              </p:cNvPr>
              <p:cNvSpPr/>
              <p:nvPr/>
            </p:nvSpPr>
            <p:spPr>
              <a:xfrm>
                <a:off x="4086623" y="2786787"/>
                <a:ext cx="1534599" cy="1534600"/>
              </a:xfrm>
              <a:prstGeom prst="ellipse">
                <a:avLst/>
              </a:prstGeom>
              <a:solidFill>
                <a:schemeClr val="bg1"/>
              </a:solidFill>
              <a:ln w="381000">
                <a:noFill/>
              </a:ln>
              <a:effectLst>
                <a:outerShdw blurRad="76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/>
              <a:lstStyle/>
              <a:p>
                <a:pPr algn="ctr">
                  <a:lnSpc>
                    <a:spcPct val="300000"/>
                  </a:lnSpc>
                  <a:defRPr/>
                </a:pPr>
                <a:r>
                  <a:rPr lang="ko-KR" altLang="en-US" sz="1200" b="1" dirty="0">
                    <a:solidFill>
                      <a:srgbClr val="4E5D7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사진 등록</a:t>
                </a:r>
                <a:endParaRPr lang="en-US" altLang="ko-KR" sz="1200" b="1" dirty="0">
                  <a:solidFill>
                    <a:srgbClr val="4E5D7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DFC4072-8207-4697-A3C7-126F4EC6A0A1}"/>
                </a:ext>
              </a:extLst>
            </p:cNvPr>
            <p:cNvGrpSpPr/>
            <p:nvPr/>
          </p:nvGrpSpPr>
          <p:grpSpPr>
            <a:xfrm>
              <a:off x="669301" y="2757551"/>
              <a:ext cx="2009869" cy="2009869"/>
              <a:chOff x="1910827" y="2549152"/>
              <a:chExt cx="2009869" cy="2009869"/>
            </a:xfrm>
          </p:grpSpPr>
          <p:sp>
            <p:nvSpPr>
              <p:cNvPr id="35" name="눈물 방울 34">
                <a:extLst>
                  <a:ext uri="{FF2B5EF4-FFF2-40B4-BE49-F238E27FC236}">
                    <a16:creationId xmlns:a16="http://schemas.microsoft.com/office/drawing/2014/main" id="{339669BF-7A57-6104-A0CF-33520FB103FB}"/>
                  </a:ext>
                </a:extLst>
              </p:cNvPr>
              <p:cNvSpPr/>
              <p:nvPr/>
            </p:nvSpPr>
            <p:spPr>
              <a:xfrm rot="2700000">
                <a:off x="1910827" y="2549152"/>
                <a:ext cx="2009869" cy="2009869"/>
              </a:xfrm>
              <a:prstGeom prst="teardrop">
                <a:avLst/>
              </a:prstGeom>
              <a:solidFill>
                <a:srgbClr val="D7EBFE"/>
              </a:solidFill>
              <a:ln>
                <a:noFill/>
              </a:ln>
              <a:effectLst>
                <a:outerShdw blurRad="139700" dist="38100" algn="l" rotWithShape="0">
                  <a:srgbClr val="489BF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FB4A5FFC-397F-9736-2D3F-DAEEF3BE7352}"/>
                  </a:ext>
                </a:extLst>
              </p:cNvPr>
              <p:cNvSpPr/>
              <p:nvPr/>
            </p:nvSpPr>
            <p:spPr>
              <a:xfrm>
                <a:off x="2148461" y="2786786"/>
                <a:ext cx="1534599" cy="1534600"/>
              </a:xfrm>
              <a:prstGeom prst="ellipse">
                <a:avLst/>
              </a:prstGeom>
              <a:solidFill>
                <a:schemeClr val="bg1"/>
              </a:solidFill>
              <a:ln w="381000">
                <a:noFill/>
              </a:ln>
              <a:effectLst>
                <a:outerShdw blurRad="76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/>
              <a:lstStyle/>
              <a:p>
                <a:pPr algn="ctr">
                  <a:lnSpc>
                    <a:spcPct val="300000"/>
                  </a:lnSpc>
                  <a:defRPr/>
                </a:pPr>
                <a:r>
                  <a:rPr lang="en-US" altLang="ko-KR" sz="1200" b="1" dirty="0">
                    <a:solidFill>
                      <a:srgbClr val="4E5D7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PLAN-IT </a:t>
                </a:r>
                <a:r>
                  <a:rPr lang="ko-KR" altLang="en-US" sz="1200" b="1" dirty="0">
                    <a:solidFill>
                      <a:srgbClr val="4E5D7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홈페이지</a:t>
                </a:r>
                <a:endParaRPr lang="en-US" altLang="ko-KR" sz="1200" b="1" dirty="0">
                  <a:solidFill>
                    <a:srgbClr val="4E5D7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2E262B1-658E-52C4-0844-8AFD20E9DD7A}"/>
                </a:ext>
              </a:extLst>
            </p:cNvPr>
            <p:cNvSpPr/>
            <p:nvPr/>
          </p:nvSpPr>
          <p:spPr>
            <a:xfrm>
              <a:off x="860544" y="2948794"/>
              <a:ext cx="1627380" cy="1627381"/>
            </a:xfrm>
            <a:prstGeom prst="ellipse">
              <a:avLst/>
            </a:prstGeom>
            <a:noFill/>
            <a:ln w="158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1C47318-716A-8A78-2447-791E6D6BF29F}"/>
                </a:ext>
              </a:extLst>
            </p:cNvPr>
            <p:cNvSpPr/>
            <p:nvPr/>
          </p:nvSpPr>
          <p:spPr>
            <a:xfrm>
              <a:off x="2798706" y="2948795"/>
              <a:ext cx="1627380" cy="1627381"/>
            </a:xfrm>
            <a:prstGeom prst="ellipse">
              <a:avLst/>
            </a:prstGeom>
            <a:noFill/>
            <a:ln w="158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9E64FF6-7BC7-C7AA-701A-14195BE422C4}"/>
                </a:ext>
              </a:extLst>
            </p:cNvPr>
            <p:cNvSpPr/>
            <p:nvPr/>
          </p:nvSpPr>
          <p:spPr>
            <a:xfrm>
              <a:off x="4734648" y="2929180"/>
              <a:ext cx="1627380" cy="1627381"/>
            </a:xfrm>
            <a:prstGeom prst="ellipse">
              <a:avLst/>
            </a:prstGeom>
            <a:noFill/>
            <a:ln w="158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D1A1C11-CB32-FD0D-D814-2522FF80B920}"/>
                </a:ext>
              </a:extLst>
            </p:cNvPr>
            <p:cNvSpPr/>
            <p:nvPr/>
          </p:nvSpPr>
          <p:spPr>
            <a:xfrm>
              <a:off x="6649041" y="2938413"/>
              <a:ext cx="1627380" cy="1627381"/>
            </a:xfrm>
            <a:prstGeom prst="ellipse">
              <a:avLst/>
            </a:prstGeom>
            <a:noFill/>
            <a:ln w="158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3F4F5EA3-0FB0-2ED3-41C8-A399AC6A5A00}"/>
                </a:ext>
              </a:extLst>
            </p:cNvPr>
            <p:cNvSpPr/>
            <p:nvPr/>
          </p:nvSpPr>
          <p:spPr>
            <a:xfrm>
              <a:off x="8588834" y="2957869"/>
              <a:ext cx="1627380" cy="1627381"/>
            </a:xfrm>
            <a:prstGeom prst="ellipse">
              <a:avLst/>
            </a:prstGeom>
            <a:noFill/>
            <a:ln w="158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grpSp>
          <p:nvGrpSpPr>
            <p:cNvPr id="45" name="Group 14">
              <a:extLst>
                <a:ext uri="{FF2B5EF4-FFF2-40B4-BE49-F238E27FC236}">
                  <a16:creationId xmlns:a16="http://schemas.microsoft.com/office/drawing/2014/main" id="{86F28C3D-6EB9-268C-2F81-8B5159A336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85127" y="3277782"/>
              <a:ext cx="360000" cy="360000"/>
              <a:chOff x="3669" y="3943"/>
              <a:chExt cx="626" cy="531"/>
            </a:xfrm>
            <a:solidFill>
              <a:srgbClr val="489BFB"/>
            </a:solidFill>
          </p:grpSpPr>
          <p:sp>
            <p:nvSpPr>
              <p:cNvPr id="46" name="Freeform 16">
                <a:extLst>
                  <a:ext uri="{FF2B5EF4-FFF2-40B4-BE49-F238E27FC236}">
                    <a16:creationId xmlns:a16="http://schemas.microsoft.com/office/drawing/2014/main" id="{047ABA68-E412-8E3D-9B86-56636B823B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7">
                <a:extLst>
                  <a:ext uri="{FF2B5EF4-FFF2-40B4-BE49-F238E27FC236}">
                    <a16:creationId xmlns:a16="http://schemas.microsoft.com/office/drawing/2014/main" id="{6B8B3EE3-79A0-BEEB-00B8-08DE9AEDA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A1F8847A-02DB-5A0A-48E6-1AD89D8557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22376" y="3275944"/>
              <a:ext cx="396000" cy="432000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489BF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57F7E34-8FC3-8A38-4A2A-BD4AE2BAB2B3}"/>
                </a:ext>
              </a:extLst>
            </p:cNvPr>
            <p:cNvSpPr/>
            <p:nvPr/>
          </p:nvSpPr>
          <p:spPr>
            <a:xfrm>
              <a:off x="11106550" y="3356251"/>
              <a:ext cx="653892" cy="685240"/>
            </a:xfrm>
            <a:prstGeom prst="ellipse">
              <a:avLst/>
            </a:prstGeom>
            <a:solidFill>
              <a:srgbClr val="D7EBFE"/>
            </a:solidFill>
            <a:ln w="31750">
              <a:solidFill>
                <a:srgbClr val="489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E1D51B8E-F131-7094-273B-F22B01BC2386}"/>
                </a:ext>
              </a:extLst>
            </p:cNvPr>
            <p:cNvSpPr/>
            <p:nvPr/>
          </p:nvSpPr>
          <p:spPr>
            <a:xfrm>
              <a:off x="11206422" y="3538037"/>
              <a:ext cx="454146" cy="321668"/>
            </a:xfrm>
            <a:custGeom>
              <a:avLst/>
              <a:gdLst>
                <a:gd name="connsiteX0" fmla="*/ 0 w 123825"/>
                <a:gd name="connsiteY0" fmla="*/ 19050 h 76200"/>
                <a:gd name="connsiteX1" fmla="*/ 47625 w 123825"/>
                <a:gd name="connsiteY1" fmla="*/ 76200 h 76200"/>
                <a:gd name="connsiteX2" fmla="*/ 123825 w 123825"/>
                <a:gd name="connsiteY2" fmla="*/ 0 h 76200"/>
                <a:gd name="connsiteX0" fmla="*/ 0 w 112741"/>
                <a:gd name="connsiteY0" fmla="*/ 37061 h 76200"/>
                <a:gd name="connsiteX1" fmla="*/ 36541 w 112741"/>
                <a:gd name="connsiteY1" fmla="*/ 76200 h 76200"/>
                <a:gd name="connsiteX2" fmla="*/ 112741 w 112741"/>
                <a:gd name="connsiteY2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741" h="76200">
                  <a:moveTo>
                    <a:pt x="0" y="37061"/>
                  </a:moveTo>
                  <a:lnTo>
                    <a:pt x="36541" y="76200"/>
                  </a:lnTo>
                  <a:lnTo>
                    <a:pt x="112741" y="0"/>
                  </a:lnTo>
                </a:path>
              </a:pathLst>
            </a:custGeom>
            <a:noFill/>
            <a:ln w="31750">
              <a:solidFill>
                <a:srgbClr val="489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50C4D1A-CDAC-6AF7-D774-D7C5C66E4146}"/>
                </a:ext>
              </a:extLst>
            </p:cNvPr>
            <p:cNvSpPr/>
            <p:nvPr/>
          </p:nvSpPr>
          <p:spPr>
            <a:xfrm>
              <a:off x="1129971" y="4958899"/>
              <a:ext cx="1088525" cy="3218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dirty="0">
                  <a:solidFill>
                    <a:prstClr val="white">
                      <a:lumMod val="6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홈페이지 접속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9022F84-5E38-013B-BF59-B6B576E42834}"/>
                </a:ext>
              </a:extLst>
            </p:cNvPr>
            <p:cNvSpPr/>
            <p:nvPr/>
          </p:nvSpPr>
          <p:spPr>
            <a:xfrm>
              <a:off x="2931766" y="1992253"/>
              <a:ext cx="1359044" cy="575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dirty="0">
                  <a:solidFill>
                    <a:prstClr val="white">
                      <a:lumMod val="6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원하는 분위기의</a:t>
              </a:r>
              <a:endParaRPr lang="en-US" altLang="ko-KR" sz="1100" dirty="0">
                <a:solidFill>
                  <a:prstClr val="white">
                    <a:lumMod val="6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dirty="0">
                  <a:solidFill>
                    <a:prstClr val="white">
                      <a:lumMod val="6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사진 등록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3D81EEB-3EE6-92F8-3D37-C6BA924DD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740" y="3275944"/>
              <a:ext cx="975319" cy="462422"/>
            </a:xfrm>
            <a:prstGeom prst="rect">
              <a:avLst/>
            </a:prstGeom>
          </p:spPr>
        </p:pic>
        <p:pic>
          <p:nvPicPr>
            <p:cNvPr id="23" name="그래픽 22" descr="카메라 단색으로 채워진">
              <a:extLst>
                <a:ext uri="{FF2B5EF4-FFF2-40B4-BE49-F238E27FC236}">
                  <a16:creationId xmlns:a16="http://schemas.microsoft.com/office/drawing/2014/main" id="{9B1E2706-D62E-98D6-82C0-30FA52D21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74480" y="3220331"/>
              <a:ext cx="473404" cy="473404"/>
            </a:xfrm>
            <a:prstGeom prst="rect">
              <a:avLst/>
            </a:prstGeom>
          </p:spPr>
        </p:pic>
        <p:pic>
          <p:nvPicPr>
            <p:cNvPr id="26" name="그래픽 25" descr="엄지척 기호 단색으로 채워진">
              <a:extLst>
                <a:ext uri="{FF2B5EF4-FFF2-40B4-BE49-F238E27FC236}">
                  <a16:creationId xmlns:a16="http://schemas.microsoft.com/office/drawing/2014/main" id="{21E94D18-B452-CEF6-16DE-921AEF687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41826" y="3210216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119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2107A4-EF1C-08A2-3A5F-9176AB4A35B0}"/>
              </a:ext>
            </a:extLst>
          </p:cNvPr>
          <p:cNvCxnSpPr/>
          <p:nvPr/>
        </p:nvCxnSpPr>
        <p:spPr>
          <a:xfrm>
            <a:off x="383136" y="6392254"/>
            <a:ext cx="11425727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324735-A4E5-07FD-D6CC-F6E8413932F3}"/>
              </a:ext>
            </a:extLst>
          </p:cNvPr>
          <p:cNvSpPr txBox="1"/>
          <p:nvPr/>
        </p:nvSpPr>
        <p:spPr>
          <a:xfrm>
            <a:off x="4532290" y="3105834"/>
            <a:ext cx="3127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소개</a:t>
            </a:r>
          </a:p>
        </p:txBody>
      </p:sp>
      <p:pic>
        <p:nvPicPr>
          <p:cNvPr id="19" name="그래픽 18" descr="비행기 단색으로 채워진">
            <a:extLst>
              <a:ext uri="{FF2B5EF4-FFF2-40B4-BE49-F238E27FC236}">
                <a16:creationId xmlns:a16="http://schemas.microsoft.com/office/drawing/2014/main" id="{FDCD4FDB-6CFC-5651-CD12-B2ED22D475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091838">
            <a:off x="7518873" y="5143345"/>
            <a:ext cx="914400" cy="914400"/>
          </a:xfrm>
          <a:prstGeom prst="rect">
            <a:avLst/>
          </a:prstGeom>
        </p:spPr>
      </p:pic>
      <p:sp>
        <p:nvSpPr>
          <p:cNvPr id="3" name="원호 2">
            <a:extLst>
              <a:ext uri="{FF2B5EF4-FFF2-40B4-BE49-F238E27FC236}">
                <a16:creationId xmlns:a16="http://schemas.microsoft.com/office/drawing/2014/main" id="{819D6F55-BFA5-D5B9-4814-C4F509AC8A91}"/>
              </a:ext>
            </a:extLst>
          </p:cNvPr>
          <p:cNvSpPr/>
          <p:nvPr/>
        </p:nvSpPr>
        <p:spPr>
          <a:xfrm rot="15896400">
            <a:off x="4372158" y="2559457"/>
            <a:ext cx="517081" cy="6570973"/>
          </a:xfrm>
          <a:prstGeom prst="arc">
            <a:avLst>
              <a:gd name="adj1" fmla="val 5550092"/>
              <a:gd name="adj2" fmla="val 16174526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504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5B265E6A-1DBD-DA26-334E-03520874A927}"/>
              </a:ext>
            </a:extLst>
          </p:cNvPr>
          <p:cNvSpPr/>
          <p:nvPr/>
        </p:nvSpPr>
        <p:spPr>
          <a:xfrm>
            <a:off x="0" y="5077838"/>
            <a:ext cx="12192000" cy="1780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8623DD-E56B-883E-6D02-F08650414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94" y="1048889"/>
            <a:ext cx="6404096" cy="4680702"/>
          </a:xfrm>
          <a:prstGeom prst="rect">
            <a:avLst/>
          </a:prstGeom>
          <a:ln>
            <a:noFill/>
          </a:ln>
          <a:effectLst>
            <a:outerShdw blurRad="149987" dist="1397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3A065A7-9B6D-8C2B-7648-145C5470867C}"/>
              </a:ext>
            </a:extLst>
          </p:cNvPr>
          <p:cNvSpPr txBox="1"/>
          <p:nvPr/>
        </p:nvSpPr>
        <p:spPr>
          <a:xfrm>
            <a:off x="7179012" y="1172720"/>
            <a:ext cx="1653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Plan-it</a:t>
            </a:r>
            <a:endParaRPr lang="ko-KR" altLang="en-US" sz="3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F57F65-6835-AC8C-3980-1E6752DB0EDA}"/>
              </a:ext>
            </a:extLst>
          </p:cNvPr>
          <p:cNvSpPr txBox="1"/>
          <p:nvPr/>
        </p:nvSpPr>
        <p:spPr>
          <a:xfrm>
            <a:off x="7179012" y="1758554"/>
            <a:ext cx="4737370" cy="55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내가 원하는 분위기의 여행지를 보다 편리하게 추천해주고</a:t>
            </a:r>
            <a:endParaRPr lang="en-US" altLang="ko-KR" sz="10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근처 맛집</a:t>
            </a:r>
            <a:r>
              <a:rPr lang="en-US" altLang="ko-KR" sz="10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카페</a:t>
            </a:r>
            <a:r>
              <a:rPr lang="en-US" altLang="ko-KR" sz="10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놀거리</a:t>
            </a:r>
            <a:r>
              <a:rPr lang="ko-KR" altLang="en-US" sz="10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정보까지 한번에 여행 코스를 짜주는 서비스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175D055-042D-7FB2-3A46-6C3E73358AFC}"/>
              </a:ext>
            </a:extLst>
          </p:cNvPr>
          <p:cNvSpPr/>
          <p:nvPr/>
        </p:nvSpPr>
        <p:spPr>
          <a:xfrm>
            <a:off x="7504890" y="2831419"/>
            <a:ext cx="4109938" cy="47598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89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맞춤 이미지 기반 여행지 추천 기능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DB737C0-0C38-4C5B-D45E-81C7A11E25E8}"/>
              </a:ext>
            </a:extLst>
          </p:cNvPr>
          <p:cNvSpPr/>
          <p:nvPr/>
        </p:nvSpPr>
        <p:spPr>
          <a:xfrm>
            <a:off x="7504889" y="3488371"/>
            <a:ext cx="4109938" cy="47598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89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 하나의 여행 코스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B3C50F6-E43E-D314-56B9-884ABED9130D}"/>
              </a:ext>
            </a:extLst>
          </p:cNvPr>
          <p:cNvSpPr/>
          <p:nvPr/>
        </p:nvSpPr>
        <p:spPr>
          <a:xfrm>
            <a:off x="7504888" y="4169307"/>
            <a:ext cx="4109938" cy="47598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89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테마별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Top10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명소 추천</a:t>
            </a:r>
          </a:p>
        </p:txBody>
      </p:sp>
      <p:sp>
        <p:nvSpPr>
          <p:cNvPr id="46" name="말풍선: 모서리가 둥근 사각형 45">
            <a:extLst>
              <a:ext uri="{FF2B5EF4-FFF2-40B4-BE49-F238E27FC236}">
                <a16:creationId xmlns:a16="http://schemas.microsoft.com/office/drawing/2014/main" id="{1A49EC68-6C01-8E8F-62D7-166E69084961}"/>
              </a:ext>
            </a:extLst>
          </p:cNvPr>
          <p:cNvSpPr/>
          <p:nvPr/>
        </p:nvSpPr>
        <p:spPr>
          <a:xfrm>
            <a:off x="7179012" y="2753344"/>
            <a:ext cx="729573" cy="252000"/>
          </a:xfrm>
          <a:prstGeom prst="wedgeRoundRectCallout">
            <a:avLst>
              <a:gd name="adj1" fmla="val -7354"/>
              <a:gd name="adj2" fmla="val 80704"/>
              <a:gd name="adj3" fmla="val 16667"/>
            </a:avLst>
          </a:prstGeom>
          <a:solidFill>
            <a:srgbClr val="1FC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Point 1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C2F11FDE-9A1C-95B6-6795-833A19EA3272}"/>
              </a:ext>
            </a:extLst>
          </p:cNvPr>
          <p:cNvSpPr/>
          <p:nvPr/>
        </p:nvSpPr>
        <p:spPr>
          <a:xfrm>
            <a:off x="7169284" y="3401574"/>
            <a:ext cx="729573" cy="252000"/>
          </a:xfrm>
          <a:prstGeom prst="wedgeRoundRectCallout">
            <a:avLst>
              <a:gd name="adj1" fmla="val -7354"/>
              <a:gd name="adj2" fmla="val 80704"/>
              <a:gd name="adj3" fmla="val 16667"/>
            </a:avLst>
          </a:prstGeom>
          <a:solidFill>
            <a:srgbClr val="1FC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Point 2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말풍선: 모서리가 둥근 사각형 48">
            <a:extLst>
              <a:ext uri="{FF2B5EF4-FFF2-40B4-BE49-F238E27FC236}">
                <a16:creationId xmlns:a16="http://schemas.microsoft.com/office/drawing/2014/main" id="{6D6B7D58-55C2-2563-2203-B30614545272}"/>
              </a:ext>
            </a:extLst>
          </p:cNvPr>
          <p:cNvSpPr/>
          <p:nvPr/>
        </p:nvSpPr>
        <p:spPr>
          <a:xfrm>
            <a:off x="7169284" y="4064357"/>
            <a:ext cx="729573" cy="252000"/>
          </a:xfrm>
          <a:prstGeom prst="wedgeRoundRectCallout">
            <a:avLst>
              <a:gd name="adj1" fmla="val -7354"/>
              <a:gd name="adj2" fmla="val 80704"/>
              <a:gd name="adj3" fmla="val 16667"/>
            </a:avLst>
          </a:prstGeom>
          <a:solidFill>
            <a:srgbClr val="1FC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Point 3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406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소개 </a:t>
            </a:r>
            <a:r>
              <a:rPr lang="en-US" altLang="ko-KR" sz="12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/>
              </a:rPr>
              <a:t>Plan-it</a:t>
            </a:r>
            <a:endParaRPr lang="ko-KR" altLang="en-US" sz="1200" b="1" dirty="0">
              <a:solidFill>
                <a:prstClr val="white">
                  <a:lumMod val="65000"/>
                </a:prstClr>
              </a:solidFill>
              <a:ea typeface="Tmon몬소리 Black" panose="02000A0300000000000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03</a:t>
            </a:r>
            <a:endParaRPr lang="ko-KR" altLang="en-US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268BECD-4E0E-BB0B-8C66-643EEF6C3C86}"/>
              </a:ext>
            </a:extLst>
          </p:cNvPr>
          <p:cNvGrpSpPr/>
          <p:nvPr/>
        </p:nvGrpSpPr>
        <p:grpSpPr>
          <a:xfrm>
            <a:off x="432974" y="2075162"/>
            <a:ext cx="11563795" cy="3583977"/>
            <a:chOff x="390461" y="1396584"/>
            <a:chExt cx="11563795" cy="35839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A5B628B-2F26-9EF9-BB9C-1EA5876808D7}"/>
                </a:ext>
              </a:extLst>
            </p:cNvPr>
            <p:cNvGrpSpPr/>
            <p:nvPr/>
          </p:nvGrpSpPr>
          <p:grpSpPr>
            <a:xfrm>
              <a:off x="390461" y="1396584"/>
              <a:ext cx="3834450" cy="3583977"/>
              <a:chOff x="679833" y="1738690"/>
              <a:chExt cx="5529379" cy="418237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60433CF-0DE6-6E53-7E52-C7BC5FF21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9833" y="1738690"/>
                <a:ext cx="5529379" cy="410230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5626157-DF29-DA5A-F329-B8CC3DEFA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033114" flipH="1">
                <a:off x="1769046" y="5515568"/>
                <a:ext cx="424237" cy="386755"/>
              </a:xfrm>
              <a:prstGeom prst="rect">
                <a:avLst/>
              </a:prstGeom>
            </p:spPr>
          </p:pic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3D99996-2372-162C-7271-1DE7B6EAA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1315" y="1396584"/>
              <a:ext cx="3727113" cy="351536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40B12C-73C1-0163-C5AB-A557E041D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04832" y="1396584"/>
              <a:ext cx="3749424" cy="351536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5E9040C-7559-C115-B55B-74968409C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33114" flipH="1">
            <a:off x="6033102" y="5018095"/>
            <a:ext cx="363539" cy="26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46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0346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소개 </a:t>
            </a:r>
            <a:r>
              <a:rPr lang="en-US" altLang="ko-KR" sz="12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/>
              </a:rPr>
              <a:t>Plan-it</a:t>
            </a:r>
            <a:endParaRPr lang="ko-KR" altLang="en-US" sz="1200" b="1" dirty="0">
              <a:solidFill>
                <a:prstClr val="white">
                  <a:lumMod val="65000"/>
                </a:prstClr>
              </a:solidFill>
              <a:ea typeface="Tmon몬소리 Black" panose="02000A0300000000000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03</a:t>
            </a:r>
            <a:endParaRPr lang="ko-KR" altLang="en-US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EB6F43C-224D-E333-734A-1774526D0B8A}"/>
              </a:ext>
            </a:extLst>
          </p:cNvPr>
          <p:cNvGrpSpPr/>
          <p:nvPr/>
        </p:nvGrpSpPr>
        <p:grpSpPr>
          <a:xfrm>
            <a:off x="477338" y="2694058"/>
            <a:ext cx="11338994" cy="2808000"/>
            <a:chOff x="477338" y="2440569"/>
            <a:chExt cx="11338994" cy="2808000"/>
          </a:xfrm>
        </p:grpSpPr>
        <p:pic>
          <p:nvPicPr>
            <p:cNvPr id="7" name="그림 6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82E50154-99F0-BCA7-7660-10BDE76B7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338" y="2440569"/>
              <a:ext cx="3695172" cy="2808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림 14" descr="스크린샷, 나무, 야외이(가) 표시된 사진">
              <a:extLst>
                <a:ext uri="{FF2B5EF4-FFF2-40B4-BE49-F238E27FC236}">
                  <a16:creationId xmlns:a16="http://schemas.microsoft.com/office/drawing/2014/main" id="{20571441-535E-24F7-77CB-A67D9774A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281" y="2440569"/>
              <a:ext cx="3695172" cy="2808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 descr="텍스트, 스크린샷, 웹사이트이(가) 표시된 사진">
              <a:extLst>
                <a:ext uri="{FF2B5EF4-FFF2-40B4-BE49-F238E27FC236}">
                  <a16:creationId xmlns:a16="http://schemas.microsoft.com/office/drawing/2014/main" id="{ABBD974C-74DC-03C3-CB37-BC0C217DD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3224" y="2440569"/>
              <a:ext cx="3423108" cy="2808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A4D24D4-547E-19F7-FB02-FCA6BC50EDAE}"/>
              </a:ext>
            </a:extLst>
          </p:cNvPr>
          <p:cNvGrpSpPr/>
          <p:nvPr/>
        </p:nvGrpSpPr>
        <p:grpSpPr>
          <a:xfrm>
            <a:off x="4379836" y="1533871"/>
            <a:ext cx="3432327" cy="444533"/>
            <a:chOff x="4379836" y="1361862"/>
            <a:chExt cx="3432327" cy="4445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3820220-EDE2-4F10-6D2D-2969AC58F8AC}"/>
                </a:ext>
              </a:extLst>
            </p:cNvPr>
            <p:cNvSpPr txBox="1"/>
            <p:nvPr/>
          </p:nvSpPr>
          <p:spPr>
            <a:xfrm>
              <a:off x="5350476" y="1361862"/>
              <a:ext cx="1728791" cy="400110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spAutoFit/>
            </a:bodyPr>
            <a:lstStyle/>
            <a:p>
              <a:pPr algn="just"/>
              <a:r>
                <a:rPr lang="en-US" altLang="ko-KR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Plan-it </a:t>
              </a:r>
              <a:r>
                <a:rPr lang="ko-KR" altLang="en-US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구현</a:t>
              </a:r>
              <a:endPara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089DAEF-AD1C-E1C2-2E3F-664F6E1E8ACD}"/>
                </a:ext>
              </a:extLst>
            </p:cNvPr>
            <p:cNvSpPr/>
            <p:nvPr/>
          </p:nvSpPr>
          <p:spPr>
            <a:xfrm>
              <a:off x="4379836" y="1561917"/>
              <a:ext cx="3432327" cy="244478"/>
            </a:xfrm>
            <a:prstGeom prst="rect">
              <a:avLst/>
            </a:prstGeom>
            <a:solidFill>
              <a:srgbClr val="1FC0CA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82677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소개 </a:t>
            </a:r>
            <a:r>
              <a:rPr lang="en-US" altLang="ko-KR" sz="12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/>
              </a:rPr>
              <a:t>Plan-it</a:t>
            </a:r>
            <a:endParaRPr lang="ko-KR" altLang="en-US" sz="1200" b="1" dirty="0">
              <a:solidFill>
                <a:prstClr val="white">
                  <a:lumMod val="65000"/>
                </a:prstClr>
              </a:solidFill>
              <a:ea typeface="Tmon몬소리 Black" panose="02000A0300000000000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03</a:t>
            </a:r>
            <a:endParaRPr lang="ko-KR" altLang="en-US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FD37E0-0862-483C-530E-0F40170BD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514" y="2166701"/>
            <a:ext cx="2772162" cy="11336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FC8D17-16D6-5CDF-8FEB-4B5B1B054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0" y="3633220"/>
            <a:ext cx="2878956" cy="87968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1F93C56-F4A2-4DFA-538A-2D9E814F1E8C}"/>
              </a:ext>
            </a:extLst>
          </p:cNvPr>
          <p:cNvGrpSpPr/>
          <p:nvPr/>
        </p:nvGrpSpPr>
        <p:grpSpPr>
          <a:xfrm>
            <a:off x="6540338" y="3623061"/>
            <a:ext cx="3600000" cy="1800000"/>
            <a:chOff x="4380026" y="3785402"/>
            <a:chExt cx="3600000" cy="180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6BCB28E-E0E9-FA38-4B37-ACA136C2C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02" r="8802"/>
            <a:stretch/>
          </p:blipFill>
          <p:spPr>
            <a:xfrm>
              <a:off x="4380026" y="3785402"/>
              <a:ext cx="900000" cy="9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10B927E-9394-19B9-C5AD-E8FE41905D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37" r="5637"/>
            <a:stretch/>
          </p:blipFill>
          <p:spPr>
            <a:xfrm>
              <a:off x="5280026" y="3785402"/>
              <a:ext cx="900000" cy="90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29FAE54-10B5-7841-3F20-9B1C62A4E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726" r="3726"/>
            <a:stretch/>
          </p:blipFill>
          <p:spPr>
            <a:xfrm>
              <a:off x="6180026" y="3785402"/>
              <a:ext cx="900000" cy="90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D578668-D972-FA91-C9BD-6B02B0E2C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893" r="3893"/>
            <a:stretch/>
          </p:blipFill>
          <p:spPr>
            <a:xfrm>
              <a:off x="7080026" y="3785402"/>
              <a:ext cx="900000" cy="90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F0EE9EF-43B8-E456-BCB4-C9D01A9A0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641" b="1641"/>
            <a:stretch/>
          </p:blipFill>
          <p:spPr>
            <a:xfrm>
              <a:off x="4380026" y="4685402"/>
              <a:ext cx="900000" cy="900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488A334-06CB-13FE-4A70-89C9E1CA9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514" r="5514"/>
            <a:stretch/>
          </p:blipFill>
          <p:spPr>
            <a:xfrm>
              <a:off x="5280026" y="4685402"/>
              <a:ext cx="900000" cy="900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643CB2C-4DBE-1175-2D59-6D412D3EE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4" r="3694"/>
            <a:stretch/>
          </p:blipFill>
          <p:spPr>
            <a:xfrm>
              <a:off x="6180026" y="4672242"/>
              <a:ext cx="900000" cy="900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FBABACA-6291-9908-3767-37D5F912F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700" r="5700"/>
            <a:stretch/>
          </p:blipFill>
          <p:spPr>
            <a:xfrm>
              <a:off x="7080026" y="4685402"/>
              <a:ext cx="900000" cy="900000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3D2934EE-C46C-CC2D-B878-99A9B79AF6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1089" y="1672682"/>
            <a:ext cx="2776710" cy="8634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DB9C306-8238-308F-D7C2-0FB4AD8986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5771" y="2526382"/>
            <a:ext cx="1807347" cy="801665"/>
          </a:xfrm>
          <a:prstGeom prst="rect">
            <a:avLst/>
          </a:prstGeom>
        </p:spPr>
      </p:pic>
      <p:sp>
        <p:nvSpPr>
          <p:cNvPr id="22" name="오른쪽 화살표 40">
            <a:extLst>
              <a:ext uri="{FF2B5EF4-FFF2-40B4-BE49-F238E27FC236}">
                <a16:creationId xmlns:a16="http://schemas.microsoft.com/office/drawing/2014/main" id="{EBE14143-5A00-806A-BC8A-94017238CD0C}"/>
              </a:ext>
            </a:extLst>
          </p:cNvPr>
          <p:cNvSpPr/>
          <p:nvPr/>
        </p:nvSpPr>
        <p:spPr>
          <a:xfrm>
            <a:off x="4846230" y="3165682"/>
            <a:ext cx="671656" cy="526636"/>
          </a:xfrm>
          <a:prstGeom prst="rightArrow">
            <a:avLst/>
          </a:prstGeom>
          <a:solidFill>
            <a:srgbClr val="489BFB"/>
          </a:solidFill>
          <a:ln>
            <a:solidFill>
              <a:srgbClr val="489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7A9135B-1C53-3F4B-BB92-69AEE2AD0E6C}"/>
              </a:ext>
            </a:extLst>
          </p:cNvPr>
          <p:cNvSpPr/>
          <p:nvPr/>
        </p:nvSpPr>
        <p:spPr>
          <a:xfrm>
            <a:off x="2508054" y="5956761"/>
            <a:ext cx="7175892" cy="53510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장의 사진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595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소개 </a:t>
            </a:r>
            <a:r>
              <a:rPr lang="en-US" altLang="ko-KR" sz="12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/>
              </a:rPr>
              <a:t>Plan-it</a:t>
            </a:r>
            <a:endParaRPr lang="ko-KR" altLang="en-US" sz="1200" b="1" dirty="0">
              <a:solidFill>
                <a:prstClr val="white">
                  <a:lumMod val="65000"/>
                </a:prstClr>
              </a:solidFill>
              <a:ea typeface="Tmon몬소리 Black" panose="02000A0300000000000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03</a:t>
            </a:r>
            <a:endParaRPr lang="ko-KR" altLang="en-US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E0359038-0D7C-C644-1FF9-82812845C28B}"/>
              </a:ext>
            </a:extLst>
          </p:cNvPr>
          <p:cNvGrpSpPr/>
          <p:nvPr/>
        </p:nvGrpSpPr>
        <p:grpSpPr>
          <a:xfrm>
            <a:off x="1470407" y="1653895"/>
            <a:ext cx="3782148" cy="5624799"/>
            <a:chOff x="7496699" y="1629081"/>
            <a:chExt cx="3782148" cy="5624799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29E2B328-F2BB-E93B-CE00-501C9D3C6E93}"/>
                </a:ext>
              </a:extLst>
            </p:cNvPr>
            <p:cNvSpPr/>
            <p:nvPr/>
          </p:nvSpPr>
          <p:spPr>
            <a:xfrm>
              <a:off x="9024953" y="1629081"/>
              <a:ext cx="614799" cy="614799"/>
            </a:xfrm>
            <a:prstGeom prst="ellipse">
              <a:avLst/>
            </a:prstGeom>
            <a:solidFill>
              <a:srgbClr val="1FC0C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BDDFB75B-59BE-4B6A-5193-AE8F113FAC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3646" y="1756722"/>
              <a:ext cx="292832" cy="35951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21DEF5A-92AC-1DA7-4D35-46A195D8191C}"/>
                </a:ext>
              </a:extLst>
            </p:cNvPr>
            <p:cNvGrpSpPr/>
            <p:nvPr/>
          </p:nvGrpSpPr>
          <p:grpSpPr>
            <a:xfrm>
              <a:off x="7762497" y="4166540"/>
              <a:ext cx="3077814" cy="3087340"/>
              <a:chOff x="1353042" y="3770660"/>
              <a:chExt cx="3077814" cy="3087340"/>
            </a:xfrm>
          </p:grpSpPr>
          <p:sp>
            <p:nvSpPr>
              <p:cNvPr id="90" name="막힌 원호 89">
                <a:extLst>
                  <a:ext uri="{FF2B5EF4-FFF2-40B4-BE49-F238E27FC236}">
                    <a16:creationId xmlns:a16="http://schemas.microsoft.com/office/drawing/2014/main" id="{5AC65814-499E-6C7D-18A8-7A09A9E5ACE1}"/>
                  </a:ext>
                </a:extLst>
              </p:cNvPr>
              <p:cNvSpPr/>
              <p:nvPr/>
            </p:nvSpPr>
            <p:spPr>
              <a:xfrm>
                <a:off x="1353042" y="3770660"/>
                <a:ext cx="3077814" cy="3077814"/>
              </a:xfrm>
              <a:prstGeom prst="blockArc">
                <a:avLst>
                  <a:gd name="adj1" fmla="val 10800000"/>
                  <a:gd name="adj2" fmla="val 21562007"/>
                  <a:gd name="adj3" fmla="val 12597"/>
                </a:avLst>
              </a:prstGeom>
              <a:solidFill>
                <a:srgbClr val="1FC0CA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막힌 원호 90">
                <a:extLst>
                  <a:ext uri="{FF2B5EF4-FFF2-40B4-BE49-F238E27FC236}">
                    <a16:creationId xmlns:a16="http://schemas.microsoft.com/office/drawing/2014/main" id="{BCC46ABE-0839-45F4-AEEF-755D669E395C}"/>
                  </a:ext>
                </a:extLst>
              </p:cNvPr>
              <p:cNvSpPr/>
              <p:nvPr/>
            </p:nvSpPr>
            <p:spPr>
              <a:xfrm>
                <a:off x="1358440" y="3785584"/>
                <a:ext cx="3072416" cy="3072416"/>
              </a:xfrm>
              <a:prstGeom prst="blockArc">
                <a:avLst>
                  <a:gd name="adj1" fmla="val 10800000"/>
                  <a:gd name="adj2" fmla="val 11297960"/>
                  <a:gd name="adj3" fmla="val 12772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7" name="원호 86">
              <a:extLst>
                <a:ext uri="{FF2B5EF4-FFF2-40B4-BE49-F238E27FC236}">
                  <a16:creationId xmlns:a16="http://schemas.microsoft.com/office/drawing/2014/main" id="{762C5EE1-F105-19E8-E410-69885216B3DA}"/>
                </a:ext>
              </a:extLst>
            </p:cNvPr>
            <p:cNvSpPr/>
            <p:nvPr/>
          </p:nvSpPr>
          <p:spPr>
            <a:xfrm>
              <a:off x="7966705" y="4389542"/>
              <a:ext cx="2664000" cy="2664000"/>
            </a:xfrm>
            <a:prstGeom prst="arc">
              <a:avLst>
                <a:gd name="adj1" fmla="val 11273554"/>
                <a:gd name="adj2" fmla="val 19947268"/>
              </a:avLst>
            </a:prstGeom>
            <a:noFill/>
            <a:ln w="393700" cap="rnd">
              <a:solidFill>
                <a:srgbClr val="1FC0CA"/>
              </a:solidFill>
            </a:ln>
            <a:effectLst>
              <a:outerShdw blurRad="190500" dist="38100" dir="2700000" algn="tl" rotWithShape="0">
                <a:srgbClr val="1FC0CA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A53B74D-C923-11BD-55F7-71E04DB0F599}"/>
                </a:ext>
              </a:extLst>
            </p:cNvPr>
            <p:cNvSpPr txBox="1"/>
            <p:nvPr/>
          </p:nvSpPr>
          <p:spPr>
            <a:xfrm>
              <a:off x="8692648" y="4929017"/>
              <a:ext cx="1212114" cy="792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Test 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정확도</a:t>
              </a:r>
              <a:endPara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92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%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1615B4F-6539-8AC7-AAF8-417F61078422}"/>
                </a:ext>
              </a:extLst>
            </p:cNvPr>
            <p:cNvSpPr/>
            <p:nvPr/>
          </p:nvSpPr>
          <p:spPr>
            <a:xfrm>
              <a:off x="7496699" y="2505666"/>
              <a:ext cx="3782148" cy="16078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ResNet50V2</a:t>
              </a:r>
            </a:p>
            <a:p>
              <a:pPr algn="ctr">
                <a:lnSpc>
                  <a:spcPct val="150000"/>
                </a:lnSpc>
                <a:defRPr/>
              </a:pPr>
              <a:endPara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Tool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Python,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Jupyter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Colab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활용패키지 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tensorflow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keras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sklearn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등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F24235-DD58-2072-A5B6-4201C10AFEE9}"/>
              </a:ext>
            </a:extLst>
          </p:cNvPr>
          <p:cNvGrpSpPr/>
          <p:nvPr/>
        </p:nvGrpSpPr>
        <p:grpSpPr>
          <a:xfrm>
            <a:off x="7110088" y="1346066"/>
            <a:ext cx="4191027" cy="5289132"/>
            <a:chOff x="778161" y="1527778"/>
            <a:chExt cx="4191027" cy="442392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BF93C3-6001-F268-35E4-0455410C7D7D}"/>
                </a:ext>
              </a:extLst>
            </p:cNvPr>
            <p:cNvSpPr txBox="1"/>
            <p:nvPr/>
          </p:nvSpPr>
          <p:spPr>
            <a:xfrm>
              <a:off x="1151425" y="1845364"/>
              <a:ext cx="3817763" cy="3835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Model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: ResNet50V2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Data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: Image – 224 x 224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        Samples –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10,000 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Train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– 7219 (ratio 0.7)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Validation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– 2720 (ratio 0.2)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Test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– 1824 (ratio 0.1)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Test Accuracy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: 0.9167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Test loss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: 0.2546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Test AUC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: 0.9942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Test F1 score:</a:t>
              </a:r>
              <a:r>
                <a:rPr lang="ko-KR" altLang="en-US" sz="1400" b="1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Pretendard Medium" panose="02000603000000020004" pitchFamily="2" charset="-127"/>
                </a:rPr>
                <a:t>0.9129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Pretendard Medium" panose="02000603000000020004" pitchFamily="2" charset="-127"/>
                </a:rPr>
                <a:t>Test precision</a:t>
              </a:r>
              <a:r>
                <a:rPr lang="en-US" altLang="ko-KR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Pretendard Medium" panose="02000603000000020004" pitchFamily="2" charset="-127"/>
                </a:rPr>
                <a:t>: 0.9178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Pretendard Medium" panose="02000603000000020004" pitchFamily="2" charset="-127"/>
                </a:rPr>
                <a:t>Test recall</a:t>
              </a:r>
              <a:r>
                <a:rPr lang="en-US" altLang="ko-KR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Pretendard Medium" panose="02000603000000020004" pitchFamily="2" charset="-127"/>
                </a:rPr>
                <a:t>: 0.9098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" name="액자 3">
              <a:extLst>
                <a:ext uri="{FF2B5EF4-FFF2-40B4-BE49-F238E27FC236}">
                  <a16:creationId xmlns:a16="http://schemas.microsoft.com/office/drawing/2014/main" id="{0967F8EE-3A71-627D-D8BF-BB1A788D9FAF}"/>
                </a:ext>
              </a:extLst>
            </p:cNvPr>
            <p:cNvSpPr/>
            <p:nvPr/>
          </p:nvSpPr>
          <p:spPr>
            <a:xfrm>
              <a:off x="778161" y="1527778"/>
              <a:ext cx="3944949" cy="4423927"/>
            </a:xfrm>
            <a:prstGeom prst="frame">
              <a:avLst>
                <a:gd name="adj1" fmla="val 485"/>
              </a:avLst>
            </a:prstGeom>
            <a:solidFill>
              <a:srgbClr val="044E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1563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D88C844-A41A-5DC7-EF32-AD339E030ACB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소개 </a:t>
            </a:r>
            <a:r>
              <a:rPr lang="en-US" altLang="ko-KR" sz="12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/>
              </a:rPr>
              <a:t>Plan-it</a:t>
            </a:r>
            <a:endParaRPr lang="ko-KR" altLang="en-US" sz="1200" b="1" dirty="0">
              <a:solidFill>
                <a:prstClr val="white">
                  <a:lumMod val="65000"/>
                </a:prstClr>
              </a:solidFill>
              <a:ea typeface="Tmon몬소리 Black" panose="02000A0300000000000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656548-5F03-E7A3-62BC-A51743BD852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7DAC5FF-E21F-441C-D4EE-67536765BD36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10">
              <a:extLst>
                <a:ext uri="{FF2B5EF4-FFF2-40B4-BE49-F238E27FC236}">
                  <a16:creationId xmlns:a16="http://schemas.microsoft.com/office/drawing/2014/main" id="{C2C8DD9A-8F03-FA8E-9A05-D1A0A28583F8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15F83D9-D482-6339-A2AD-0AD28903EC0B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03</a:t>
            </a:r>
            <a:endParaRPr lang="ko-KR" altLang="en-US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A362067-53C5-5290-8DE7-667E84738C9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43309" y="4269700"/>
            <a:ext cx="4418845" cy="23287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447D50D-7397-E4E1-FB66-30A9E24757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8"/>
          <a:stretch/>
        </p:blipFill>
        <p:spPr>
          <a:xfrm>
            <a:off x="443309" y="1564415"/>
            <a:ext cx="4333421" cy="23287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8EB65AE-3140-3A50-CE01-1289E99C527F}"/>
              </a:ext>
            </a:extLst>
          </p:cNvPr>
          <p:cNvSpPr txBox="1"/>
          <p:nvPr/>
        </p:nvSpPr>
        <p:spPr>
          <a:xfrm>
            <a:off x="2055366" y="5056092"/>
            <a:ext cx="1948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Train_Loss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0.08</a:t>
            </a: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Validation Loss: 0.16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366FAA-F6F3-6004-9351-7121AC5ED405}"/>
              </a:ext>
            </a:extLst>
          </p:cNvPr>
          <p:cNvGrpSpPr/>
          <p:nvPr/>
        </p:nvGrpSpPr>
        <p:grpSpPr>
          <a:xfrm>
            <a:off x="5224061" y="1665726"/>
            <a:ext cx="6520609" cy="4932685"/>
            <a:chOff x="8272674" y="2416236"/>
            <a:chExt cx="3633740" cy="264788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210FFDB-A847-BB85-3B08-D7E3A930C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86"/>
            <a:stretch/>
          </p:blipFill>
          <p:spPr>
            <a:xfrm>
              <a:off x="8272674" y="2416236"/>
              <a:ext cx="3633740" cy="264788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3A014E-5BFA-F729-4DD6-8A042371466F}"/>
                </a:ext>
              </a:extLst>
            </p:cNvPr>
            <p:cNvSpPr txBox="1"/>
            <p:nvPr/>
          </p:nvSpPr>
          <p:spPr>
            <a:xfrm>
              <a:off x="10085089" y="4490162"/>
              <a:ext cx="1016135" cy="17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AUC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Score : 0.95 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A601240-BC4C-9FF9-0A4A-31B64F62865F}"/>
              </a:ext>
            </a:extLst>
          </p:cNvPr>
          <p:cNvSpPr txBox="1"/>
          <p:nvPr/>
        </p:nvSpPr>
        <p:spPr>
          <a:xfrm>
            <a:off x="1930670" y="2436032"/>
            <a:ext cx="2364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Train_Accuracy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0.97</a:t>
            </a: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Validation Accuracy: 0.95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33547-02EF-FBC6-0C23-6F7EF1E99940}"/>
              </a:ext>
            </a:extLst>
          </p:cNvPr>
          <p:cNvSpPr txBox="1"/>
          <p:nvPr/>
        </p:nvSpPr>
        <p:spPr>
          <a:xfrm>
            <a:off x="344686" y="1004914"/>
            <a:ext cx="3673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i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정확한 </a:t>
            </a:r>
            <a:r>
              <a:rPr lang="ko-KR" altLang="en-US" sz="2200" b="1" i="1" dirty="0">
                <a:solidFill>
                  <a:srgbClr val="489BF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 </a:t>
            </a:r>
            <a:r>
              <a:rPr lang="en-US" altLang="ko-KR" sz="2200" b="1" i="1" dirty="0">
                <a:solidFill>
                  <a:srgbClr val="489BF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r>
              <a:rPr lang="ko-KR" altLang="en-US" sz="2200" b="1" i="1" dirty="0">
                <a:solidFill>
                  <a:srgbClr val="489BF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2200" b="1" i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확실한 </a:t>
            </a:r>
            <a:r>
              <a:rPr lang="ko-KR" altLang="en-US" sz="2200" b="1" i="1" dirty="0">
                <a:solidFill>
                  <a:srgbClr val="489BF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검증 </a:t>
            </a:r>
            <a:r>
              <a:rPr lang="en-US" altLang="ko-KR" sz="2200" b="1" i="1" dirty="0">
                <a:solidFill>
                  <a:srgbClr val="489BF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sz="2200" b="1" i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853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49666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소개 </a:t>
            </a:r>
            <a:r>
              <a:rPr lang="ko-KR" altLang="en-US" sz="1200" b="1" i="1" kern="0" dirty="0" err="1">
                <a:ln w="15875">
                  <a:noFill/>
                </a:ln>
                <a:solidFill>
                  <a:srgbClr val="044E92"/>
                </a:solidFill>
                <a:ea typeface="Tmon몬소리 Black" panose="02000A03000000000000"/>
              </a:rPr>
              <a:t>테마별</a:t>
            </a:r>
            <a:r>
              <a:rPr lang="ko-KR" altLang="en-US" sz="1200" b="1" i="1" kern="0" dirty="0">
                <a:ln w="15875">
                  <a:noFill/>
                </a:ln>
                <a:solidFill>
                  <a:srgbClr val="044E92"/>
                </a:solidFill>
                <a:ea typeface="Tmon몬소리 Black" panose="02000A03000000000000"/>
              </a:rPr>
              <a:t> 추천</a:t>
            </a:r>
            <a:r>
              <a:rPr lang="ko-KR" altLang="en-US" sz="12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/>
              </a:rPr>
              <a:t>／</a:t>
            </a:r>
            <a:r>
              <a:rPr lang="en-US" altLang="ko-KR" sz="12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/>
              </a:rPr>
              <a:t>Top10</a:t>
            </a:r>
            <a:r>
              <a:rPr lang="ko-KR" altLang="en-US" sz="12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/>
              </a:rPr>
              <a:t>／</a:t>
            </a:r>
            <a:r>
              <a:rPr lang="en-US" altLang="ko-KR" sz="12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/>
              </a:rPr>
              <a:t>Tips</a:t>
            </a:r>
            <a:endParaRPr lang="ko-KR" altLang="en-US" sz="1200" b="1" dirty="0">
              <a:solidFill>
                <a:prstClr val="white">
                  <a:lumMod val="65000"/>
                </a:prstClr>
              </a:solidFill>
              <a:ea typeface="Tmon몬소리 Black" panose="02000A0300000000000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03</a:t>
            </a:r>
            <a:endParaRPr lang="ko-KR" altLang="en-US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2F5744-FE4F-E281-5B8B-44AF5060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359" y="2727233"/>
            <a:ext cx="3670070" cy="26523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7DD34B3-F290-D17D-4FEF-19B7E0ACA11D}"/>
              </a:ext>
            </a:extLst>
          </p:cNvPr>
          <p:cNvGrpSpPr/>
          <p:nvPr/>
        </p:nvGrpSpPr>
        <p:grpSpPr>
          <a:xfrm>
            <a:off x="422905" y="2159054"/>
            <a:ext cx="3791475" cy="3296138"/>
            <a:chOff x="468285" y="2505409"/>
            <a:chExt cx="3791475" cy="32961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73BEE88-310D-D655-1962-EEBF4FA1D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285" y="2505409"/>
              <a:ext cx="3791475" cy="3096263"/>
            </a:xfrm>
            <a:prstGeom prst="rect">
              <a:avLst/>
            </a:prstGeom>
          </p:spPr>
        </p:pic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8D91C032-FA78-FABE-AC47-38A00880BAA8}"/>
                </a:ext>
              </a:extLst>
            </p:cNvPr>
            <p:cNvSpPr/>
            <p:nvPr/>
          </p:nvSpPr>
          <p:spPr>
            <a:xfrm>
              <a:off x="1527483" y="4834550"/>
              <a:ext cx="864641" cy="730910"/>
            </a:xfrm>
            <a:prstGeom prst="frame">
              <a:avLst>
                <a:gd name="adj1" fmla="val 3313"/>
              </a:avLst>
            </a:prstGeom>
            <a:solidFill>
              <a:srgbClr val="1FC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EBBC3AE-FEA3-D26C-86A9-EB5A3E2C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33114" flipH="1">
              <a:off x="1997078" y="5485677"/>
              <a:ext cx="363539" cy="268202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3E476F-AC34-89C0-3A16-1442764EEA62}"/>
              </a:ext>
            </a:extLst>
          </p:cNvPr>
          <p:cNvGrpSpPr/>
          <p:nvPr/>
        </p:nvGrpSpPr>
        <p:grpSpPr>
          <a:xfrm>
            <a:off x="4478379" y="1366823"/>
            <a:ext cx="3670069" cy="3098777"/>
            <a:chOff x="4454835" y="2502896"/>
            <a:chExt cx="3670069" cy="3098777"/>
          </a:xfrm>
          <a:effectLst/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38656DD-B376-09C6-3606-95B6C2267F44}"/>
                </a:ext>
              </a:extLst>
            </p:cNvPr>
            <p:cNvGrpSpPr/>
            <p:nvPr/>
          </p:nvGrpSpPr>
          <p:grpSpPr>
            <a:xfrm>
              <a:off x="4454835" y="2502896"/>
              <a:ext cx="3670069" cy="3098777"/>
              <a:chOff x="797889" y="2022540"/>
              <a:chExt cx="5298111" cy="385980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7632509F-39F4-FDE8-61F0-EFCA7B3B0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7889" y="2022540"/>
                <a:ext cx="5298111" cy="3859807"/>
              </a:xfrm>
              <a:prstGeom prst="rect">
                <a:avLst/>
              </a:prstGeom>
            </p:spPr>
          </p:pic>
          <p:sp>
            <p:nvSpPr>
              <p:cNvPr id="14" name="액자 13">
                <a:extLst>
                  <a:ext uri="{FF2B5EF4-FFF2-40B4-BE49-F238E27FC236}">
                    <a16:creationId xmlns:a16="http://schemas.microsoft.com/office/drawing/2014/main" id="{3EFF8E7E-C45C-903F-F430-FD006C5C2E99}"/>
                  </a:ext>
                </a:extLst>
              </p:cNvPr>
              <p:cNvSpPr/>
              <p:nvPr/>
            </p:nvSpPr>
            <p:spPr>
              <a:xfrm>
                <a:off x="870317" y="2660659"/>
                <a:ext cx="1248195" cy="1440562"/>
              </a:xfrm>
              <a:prstGeom prst="frame">
                <a:avLst>
                  <a:gd name="adj1" fmla="val 3313"/>
                </a:avLst>
              </a:prstGeom>
              <a:solidFill>
                <a:srgbClr val="1FC0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952E72B-6365-AB57-B49E-88F7D54CB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33114" flipH="1">
              <a:off x="5147351" y="4097649"/>
              <a:ext cx="363539" cy="268202"/>
            </a:xfrm>
            <a:prstGeom prst="rect">
              <a:avLst/>
            </a:prstGeom>
          </p:spPr>
        </p:pic>
      </p:grpSp>
      <p:pic>
        <p:nvPicPr>
          <p:cNvPr id="7" name="그림 6" descr="텍스트, 스크린샷, 하늘, 구름이(가) 표시된 사진&#10;&#10;자동 생성된 설명">
            <a:extLst>
              <a:ext uri="{FF2B5EF4-FFF2-40B4-BE49-F238E27FC236}">
                <a16:creationId xmlns:a16="http://schemas.microsoft.com/office/drawing/2014/main" id="{6B13C918-5276-6E31-9BA2-24686DA75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835" y="4488132"/>
            <a:ext cx="3670069" cy="2154656"/>
          </a:xfrm>
          <a:prstGeom prst="rect">
            <a:avLst/>
          </a:prstGeom>
        </p:spPr>
      </p:pic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81D0678F-0C7A-3F9D-CCC8-5F7C9ACD1DEB}"/>
              </a:ext>
            </a:extLst>
          </p:cNvPr>
          <p:cNvSpPr/>
          <p:nvPr/>
        </p:nvSpPr>
        <p:spPr>
          <a:xfrm rot="16704299" flipH="1">
            <a:off x="7364490" y="-1168561"/>
            <a:ext cx="1033226" cy="5491076"/>
          </a:xfrm>
          <a:prstGeom prst="curvedRightArrow">
            <a:avLst>
              <a:gd name="adj1" fmla="val 34733"/>
              <a:gd name="adj2" fmla="val 80305"/>
              <a:gd name="adj3" fmla="val 37473"/>
            </a:avLst>
          </a:prstGeom>
          <a:solidFill>
            <a:srgbClr val="1FC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84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02AFF4CB-AAED-C072-3E2D-0A10FE1705AB}"/>
              </a:ext>
            </a:extLst>
          </p:cNvPr>
          <p:cNvSpPr/>
          <p:nvPr/>
        </p:nvSpPr>
        <p:spPr>
          <a:xfrm flipH="1">
            <a:off x="4066903" y="1"/>
            <a:ext cx="8125097" cy="6857999"/>
          </a:xfrm>
          <a:prstGeom prst="rtTriangle">
            <a:avLst/>
          </a:prstGeom>
          <a:solidFill>
            <a:srgbClr val="489BFB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D24965-2B9C-C77A-1929-4A28368E9898}"/>
              </a:ext>
            </a:extLst>
          </p:cNvPr>
          <p:cNvSpPr txBox="1"/>
          <p:nvPr/>
        </p:nvSpPr>
        <p:spPr>
          <a:xfrm>
            <a:off x="586929" y="802521"/>
            <a:ext cx="274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489B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600" b="1" dirty="0">
              <a:solidFill>
                <a:srgbClr val="489BF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CCF84CD-01F0-2F60-E384-F01291BAB132}"/>
              </a:ext>
            </a:extLst>
          </p:cNvPr>
          <p:cNvGrpSpPr>
            <a:grpSpLocks/>
          </p:cNvGrpSpPr>
          <p:nvPr/>
        </p:nvGrpSpPr>
        <p:grpSpPr>
          <a:xfrm>
            <a:off x="4557650" y="1571943"/>
            <a:ext cx="2222524" cy="892515"/>
            <a:chOff x="930874" y="2009724"/>
            <a:chExt cx="2222524" cy="89251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892083-25EE-B4ED-0A65-59AF5C3386E1}"/>
                </a:ext>
              </a:extLst>
            </p:cNvPr>
            <p:cNvSpPr txBox="1"/>
            <p:nvPr/>
          </p:nvSpPr>
          <p:spPr>
            <a:xfrm>
              <a:off x="930874" y="2009724"/>
              <a:ext cx="2043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335A9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01. </a:t>
              </a:r>
              <a:r>
                <a:rPr lang="ko-KR" altLang="en-US" b="1" dirty="0">
                  <a:solidFill>
                    <a:srgbClr val="335A9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개요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8E095C-9B19-56C9-08D3-F9B6593D72BB}"/>
                </a:ext>
              </a:extLst>
            </p:cNvPr>
            <p:cNvSpPr txBox="1"/>
            <p:nvPr/>
          </p:nvSpPr>
          <p:spPr>
            <a:xfrm>
              <a:off x="930874" y="2594462"/>
              <a:ext cx="2222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335A9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1-1. </a:t>
              </a:r>
              <a:r>
                <a:rPr lang="ko-KR" altLang="en-US" sz="1400" dirty="0">
                  <a:solidFill>
                    <a:srgbClr val="335A9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 및 필요성</a:t>
              </a:r>
              <a:endParaRPr lang="en-US" altLang="ko-KR" sz="1400" dirty="0">
                <a:solidFill>
                  <a:srgbClr val="335A9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97E70EA-7173-A05B-2652-183EE873B9FA}"/>
              </a:ext>
            </a:extLst>
          </p:cNvPr>
          <p:cNvGrpSpPr>
            <a:grpSpLocks/>
          </p:cNvGrpSpPr>
          <p:nvPr/>
        </p:nvGrpSpPr>
        <p:grpSpPr>
          <a:xfrm>
            <a:off x="7694744" y="3525151"/>
            <a:ext cx="3377643" cy="892515"/>
            <a:chOff x="930872" y="2009724"/>
            <a:chExt cx="5488304" cy="89251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6D09AE-C756-CC9B-DBD9-6D545E72AD8C}"/>
                </a:ext>
              </a:extLst>
            </p:cNvPr>
            <p:cNvSpPr txBox="1"/>
            <p:nvPr/>
          </p:nvSpPr>
          <p:spPr>
            <a:xfrm>
              <a:off x="930872" y="2009724"/>
              <a:ext cx="5488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335A9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04. </a:t>
              </a:r>
              <a:r>
                <a:rPr lang="ko-KR" altLang="en-US" b="1" dirty="0">
                  <a:solidFill>
                    <a:srgbClr val="335A9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기대효과 및 확장계획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C415B9-257F-56AC-E17B-918977BE8F4D}"/>
                </a:ext>
              </a:extLst>
            </p:cNvPr>
            <p:cNvSpPr txBox="1"/>
            <p:nvPr/>
          </p:nvSpPr>
          <p:spPr>
            <a:xfrm>
              <a:off x="930874" y="2594462"/>
              <a:ext cx="4311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335A9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4-1. </a:t>
              </a:r>
              <a:r>
                <a:rPr lang="ko-KR" altLang="en-US" sz="1400" dirty="0">
                  <a:solidFill>
                    <a:srgbClr val="335A9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기대효과</a:t>
              </a:r>
              <a:endParaRPr lang="en-US" altLang="ko-KR" sz="1400" dirty="0">
                <a:solidFill>
                  <a:srgbClr val="335A9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2D66ED2-42B8-AC10-8AB1-56EA4C2504EF}"/>
              </a:ext>
            </a:extLst>
          </p:cNvPr>
          <p:cNvGrpSpPr/>
          <p:nvPr/>
        </p:nvGrpSpPr>
        <p:grpSpPr>
          <a:xfrm>
            <a:off x="4557650" y="3525151"/>
            <a:ext cx="2587950" cy="1402059"/>
            <a:chOff x="930874" y="2009724"/>
            <a:chExt cx="2587950" cy="140205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10F790-0D30-950B-1483-9B88E65FAEC9}"/>
                </a:ext>
              </a:extLst>
            </p:cNvPr>
            <p:cNvSpPr txBox="1"/>
            <p:nvPr/>
          </p:nvSpPr>
          <p:spPr>
            <a:xfrm>
              <a:off x="930874" y="2009724"/>
              <a:ext cx="258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335A9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03. </a:t>
              </a:r>
              <a:r>
                <a:rPr lang="ko-KR" altLang="en-US" b="1" dirty="0">
                  <a:solidFill>
                    <a:srgbClr val="335A9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서비스 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591BBC-B97D-043E-CBE7-74257D493B51}"/>
                </a:ext>
              </a:extLst>
            </p:cNvPr>
            <p:cNvSpPr txBox="1"/>
            <p:nvPr/>
          </p:nvSpPr>
          <p:spPr>
            <a:xfrm>
              <a:off x="930874" y="2594462"/>
              <a:ext cx="2222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335A9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3-1. Plan-it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853EDE-8997-D1BD-5B71-06C0B5715D22}"/>
                </a:ext>
              </a:extLst>
            </p:cNvPr>
            <p:cNvSpPr txBox="1"/>
            <p:nvPr/>
          </p:nvSpPr>
          <p:spPr>
            <a:xfrm>
              <a:off x="930874" y="3104006"/>
              <a:ext cx="24365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335A9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3-2. </a:t>
              </a:r>
              <a:r>
                <a:rPr lang="ko-KR" altLang="en-US" sz="1400" dirty="0" err="1">
                  <a:solidFill>
                    <a:srgbClr val="335A9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테마별</a:t>
              </a:r>
              <a:r>
                <a:rPr lang="ko-KR" altLang="en-US" sz="1400" dirty="0">
                  <a:solidFill>
                    <a:srgbClr val="335A9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추천</a:t>
              </a:r>
              <a:r>
                <a:rPr lang="en-US" altLang="ko-KR" sz="1400" dirty="0">
                  <a:solidFill>
                    <a:srgbClr val="335A9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/Top10/Tips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82FE86-B16A-9A63-98DC-2280A1D04590}"/>
              </a:ext>
            </a:extLst>
          </p:cNvPr>
          <p:cNvGrpSpPr/>
          <p:nvPr/>
        </p:nvGrpSpPr>
        <p:grpSpPr>
          <a:xfrm>
            <a:off x="7694745" y="1571943"/>
            <a:ext cx="2779425" cy="920480"/>
            <a:chOff x="930874" y="1981759"/>
            <a:chExt cx="2779425" cy="92048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473993-FF8A-E6C7-B001-B2A9BD99EECE}"/>
                </a:ext>
              </a:extLst>
            </p:cNvPr>
            <p:cNvSpPr txBox="1"/>
            <p:nvPr/>
          </p:nvSpPr>
          <p:spPr>
            <a:xfrm>
              <a:off x="930874" y="1981759"/>
              <a:ext cx="2517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335A9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02. </a:t>
              </a:r>
              <a:r>
                <a:rPr lang="ko-KR" altLang="en-US" b="1" dirty="0">
                  <a:solidFill>
                    <a:srgbClr val="335A9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서비스 구성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B4AE7D-A571-DB1D-3D43-27D4D329B9DF}"/>
                </a:ext>
              </a:extLst>
            </p:cNvPr>
            <p:cNvSpPr txBox="1"/>
            <p:nvPr/>
          </p:nvSpPr>
          <p:spPr>
            <a:xfrm>
              <a:off x="930874" y="2594462"/>
              <a:ext cx="2779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335A9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2-1. </a:t>
              </a:r>
              <a:r>
                <a:rPr lang="ko-KR" altLang="en-US" sz="1400" dirty="0">
                  <a:solidFill>
                    <a:srgbClr val="335A9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구성 소개</a:t>
              </a:r>
              <a:endParaRPr lang="en-US" altLang="ko-KR" sz="1400" dirty="0">
                <a:solidFill>
                  <a:srgbClr val="335A9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48F7CF-15BF-4E07-92B8-AD0A9B6A59A3}"/>
              </a:ext>
            </a:extLst>
          </p:cNvPr>
          <p:cNvSpPr txBox="1"/>
          <p:nvPr/>
        </p:nvSpPr>
        <p:spPr>
          <a:xfrm>
            <a:off x="7694744" y="4619434"/>
            <a:ext cx="2653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335A9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4-2. </a:t>
            </a:r>
            <a:r>
              <a:rPr lang="ko-KR" altLang="en-US" sz="1400" dirty="0">
                <a:solidFill>
                  <a:srgbClr val="335A9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확장 계획</a:t>
            </a:r>
            <a:endParaRPr lang="en-US" altLang="ko-KR" sz="1400" dirty="0">
              <a:solidFill>
                <a:srgbClr val="335A9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359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49666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소개 </a:t>
            </a:r>
            <a:r>
              <a:rPr lang="ko-KR" altLang="en-US" sz="1200" b="1" i="1" kern="0" dirty="0" err="1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/>
              </a:rPr>
              <a:t>테마별</a:t>
            </a:r>
            <a:r>
              <a:rPr lang="ko-KR" altLang="en-US" sz="12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/>
              </a:rPr>
              <a:t> 추천／</a:t>
            </a:r>
            <a:r>
              <a:rPr lang="en-US" altLang="ko-KR" sz="1200" b="1" i="1" kern="0" dirty="0">
                <a:ln w="15875">
                  <a:noFill/>
                </a:ln>
                <a:solidFill>
                  <a:srgbClr val="044E92"/>
                </a:solidFill>
                <a:ea typeface="Tmon몬소리 Black" panose="02000A03000000000000"/>
              </a:rPr>
              <a:t>Top10</a:t>
            </a:r>
            <a:r>
              <a:rPr lang="ko-KR" altLang="en-US" sz="12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/>
              </a:rPr>
              <a:t>／</a:t>
            </a:r>
            <a:r>
              <a:rPr lang="en-US" altLang="ko-KR" sz="12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/>
              </a:rPr>
              <a:t>Tips</a:t>
            </a:r>
            <a:endParaRPr lang="ko-KR" altLang="en-US" sz="1200" b="1" dirty="0">
              <a:solidFill>
                <a:prstClr val="white">
                  <a:lumMod val="65000"/>
                </a:prstClr>
              </a:solidFill>
              <a:ea typeface="Tmon몬소리 Black" panose="02000A0300000000000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03</a:t>
            </a:r>
            <a:endParaRPr lang="ko-KR" altLang="en-US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C46427-F575-CAC9-D23F-6E228976A63B}"/>
              </a:ext>
            </a:extLst>
          </p:cNvPr>
          <p:cNvGrpSpPr/>
          <p:nvPr/>
        </p:nvGrpSpPr>
        <p:grpSpPr>
          <a:xfrm>
            <a:off x="849661" y="1753657"/>
            <a:ext cx="5164862" cy="4226987"/>
            <a:chOff x="468285" y="2505409"/>
            <a:chExt cx="3791475" cy="328612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F35785C-17EA-0048-64C1-0A0351E31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285" y="2505409"/>
              <a:ext cx="3791475" cy="3096263"/>
            </a:xfrm>
            <a:prstGeom prst="rect">
              <a:avLst/>
            </a:prstGeom>
          </p:spPr>
        </p:pic>
        <p:sp>
          <p:nvSpPr>
            <p:cNvPr id="4" name="액자 3">
              <a:extLst>
                <a:ext uri="{FF2B5EF4-FFF2-40B4-BE49-F238E27FC236}">
                  <a16:creationId xmlns:a16="http://schemas.microsoft.com/office/drawing/2014/main" id="{CE8CDE7E-64B4-77B8-BE82-D40CC7EB6CBA}"/>
                </a:ext>
              </a:extLst>
            </p:cNvPr>
            <p:cNvSpPr/>
            <p:nvPr/>
          </p:nvSpPr>
          <p:spPr>
            <a:xfrm>
              <a:off x="2391157" y="4824536"/>
              <a:ext cx="864641" cy="730910"/>
            </a:xfrm>
            <a:prstGeom prst="frame">
              <a:avLst>
                <a:gd name="adj1" fmla="val 3313"/>
              </a:avLst>
            </a:prstGeom>
            <a:solidFill>
              <a:srgbClr val="1FC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10D5A2C-6A17-2655-7F9F-3E35D2663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3033114" flipH="1">
              <a:off x="2860752" y="5475662"/>
              <a:ext cx="363539" cy="268202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1760E46-6B05-91EA-92DD-8011A5D7B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820" y="1753657"/>
            <a:ext cx="5164862" cy="398276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5970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49666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소개 </a:t>
            </a:r>
            <a:r>
              <a:rPr lang="ko-KR" altLang="en-US" sz="1200" b="1" i="1" kern="0" dirty="0" err="1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/>
              </a:rPr>
              <a:t>테마별</a:t>
            </a:r>
            <a:r>
              <a:rPr lang="ko-KR" altLang="en-US" sz="12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/>
              </a:rPr>
              <a:t> 추천／</a:t>
            </a:r>
            <a:r>
              <a:rPr lang="en-US" altLang="ko-KR" sz="12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/>
              </a:rPr>
              <a:t>Top10</a:t>
            </a:r>
            <a:r>
              <a:rPr lang="ko-KR" altLang="en-US" sz="12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/>
              </a:rPr>
              <a:t>／</a:t>
            </a:r>
            <a:r>
              <a:rPr lang="en-US" altLang="ko-KR" sz="1200" b="1" i="1" kern="0" dirty="0">
                <a:ln w="15875">
                  <a:noFill/>
                </a:ln>
                <a:solidFill>
                  <a:srgbClr val="044E92"/>
                </a:solidFill>
                <a:ea typeface="Tmon몬소리 Black" panose="02000A03000000000000"/>
              </a:rPr>
              <a:t>Tips</a:t>
            </a:r>
            <a:endParaRPr lang="ko-KR" altLang="en-US" sz="1200" b="1" dirty="0">
              <a:solidFill>
                <a:srgbClr val="044E92"/>
              </a:solidFill>
              <a:ea typeface="Tmon몬소리 Black" panose="02000A0300000000000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03</a:t>
            </a:r>
            <a:endParaRPr lang="ko-KR" altLang="en-US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2E57A2-4741-16D5-8C50-0E3A6FBDCCCA}"/>
              </a:ext>
            </a:extLst>
          </p:cNvPr>
          <p:cNvGrpSpPr/>
          <p:nvPr/>
        </p:nvGrpSpPr>
        <p:grpSpPr>
          <a:xfrm>
            <a:off x="849661" y="1753657"/>
            <a:ext cx="5164862" cy="4239168"/>
            <a:chOff x="468285" y="2505409"/>
            <a:chExt cx="3791475" cy="329559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91FC236-4D5B-2297-EC5A-8BAE439A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285" y="2505409"/>
              <a:ext cx="3791475" cy="3096263"/>
            </a:xfrm>
            <a:prstGeom prst="rect">
              <a:avLst/>
            </a:prstGeom>
          </p:spPr>
        </p:pic>
        <p:sp>
          <p:nvSpPr>
            <p:cNvPr id="4" name="액자 3">
              <a:extLst>
                <a:ext uri="{FF2B5EF4-FFF2-40B4-BE49-F238E27FC236}">
                  <a16:creationId xmlns:a16="http://schemas.microsoft.com/office/drawing/2014/main" id="{9A127E9E-1FD1-AB73-1197-1F166F3324DA}"/>
                </a:ext>
              </a:extLst>
            </p:cNvPr>
            <p:cNvSpPr/>
            <p:nvPr/>
          </p:nvSpPr>
          <p:spPr>
            <a:xfrm>
              <a:off x="3275083" y="4834006"/>
              <a:ext cx="864641" cy="730910"/>
            </a:xfrm>
            <a:prstGeom prst="frame">
              <a:avLst>
                <a:gd name="adj1" fmla="val 3313"/>
              </a:avLst>
            </a:prstGeom>
            <a:solidFill>
              <a:srgbClr val="1FC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20108D3-E2C8-233C-64B6-BB8C564BC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3033114" flipH="1">
              <a:off x="3744678" y="5485132"/>
              <a:ext cx="363539" cy="268202"/>
            </a:xfrm>
            <a:prstGeom prst="rect">
              <a:avLst/>
            </a:prstGeom>
          </p:spPr>
        </p:pic>
      </p:grpSp>
      <p:pic>
        <p:nvPicPr>
          <p:cNvPr id="6" name="그림 5" descr="텍스트, 웹사이트, 웹 페이지, 온라인 광고이(가) 표시된 사진&#10;&#10;자동 생성된 설명">
            <a:extLst>
              <a:ext uri="{FF2B5EF4-FFF2-40B4-BE49-F238E27FC236}">
                <a16:creationId xmlns:a16="http://schemas.microsoft.com/office/drawing/2014/main" id="{15561071-FFAF-9B1F-8D26-9BE4F9D146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628" y="1753657"/>
            <a:ext cx="5164862" cy="398276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1637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2107A4-EF1C-08A2-3A5F-9176AB4A35B0}"/>
              </a:ext>
            </a:extLst>
          </p:cNvPr>
          <p:cNvCxnSpPr/>
          <p:nvPr/>
        </p:nvCxnSpPr>
        <p:spPr>
          <a:xfrm>
            <a:off x="383136" y="6392254"/>
            <a:ext cx="11425727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324735-A4E5-07FD-D6CC-F6E8413932F3}"/>
              </a:ext>
            </a:extLst>
          </p:cNvPr>
          <p:cNvSpPr txBox="1"/>
          <p:nvPr/>
        </p:nvSpPr>
        <p:spPr>
          <a:xfrm>
            <a:off x="3560552" y="3105834"/>
            <a:ext cx="5070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확장계획 </a:t>
            </a:r>
          </a:p>
        </p:txBody>
      </p:sp>
      <p:pic>
        <p:nvPicPr>
          <p:cNvPr id="19" name="그래픽 18" descr="비행기 단색으로 채워진">
            <a:extLst>
              <a:ext uri="{FF2B5EF4-FFF2-40B4-BE49-F238E27FC236}">
                <a16:creationId xmlns:a16="http://schemas.microsoft.com/office/drawing/2014/main" id="{FDCD4FDB-6CFC-5651-CD12-B2ED22D475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769874">
            <a:off x="10552856" y="4654965"/>
            <a:ext cx="914400" cy="914400"/>
          </a:xfrm>
          <a:prstGeom prst="rect">
            <a:avLst/>
          </a:prstGeom>
        </p:spPr>
      </p:pic>
      <p:sp>
        <p:nvSpPr>
          <p:cNvPr id="3" name="원호 2">
            <a:extLst>
              <a:ext uri="{FF2B5EF4-FFF2-40B4-BE49-F238E27FC236}">
                <a16:creationId xmlns:a16="http://schemas.microsoft.com/office/drawing/2014/main" id="{B9A88A72-CB75-9490-F362-F59C67063765}"/>
              </a:ext>
            </a:extLst>
          </p:cNvPr>
          <p:cNvSpPr/>
          <p:nvPr/>
        </p:nvSpPr>
        <p:spPr>
          <a:xfrm rot="15896400">
            <a:off x="5696478" y="1112696"/>
            <a:ext cx="517081" cy="9229974"/>
          </a:xfrm>
          <a:prstGeom prst="arc">
            <a:avLst>
              <a:gd name="adj1" fmla="val 5414044"/>
              <a:gd name="adj2" fmla="val 16174526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729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49666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기대효과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</a:t>
            </a:r>
            <a:endParaRPr lang="ko-KR" altLang="en-US" sz="1200" b="1" dirty="0">
              <a:solidFill>
                <a:srgbClr val="044E92"/>
              </a:solidFill>
              <a:ea typeface="Tmon몬소리 Black" panose="02000A0300000000000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04</a:t>
            </a:r>
            <a:endParaRPr lang="ko-KR" altLang="en-US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324F79-42F9-DBEB-01DE-31BB95E1E606}"/>
              </a:ext>
            </a:extLst>
          </p:cNvPr>
          <p:cNvGrpSpPr/>
          <p:nvPr/>
        </p:nvGrpSpPr>
        <p:grpSpPr>
          <a:xfrm>
            <a:off x="2408185" y="895366"/>
            <a:ext cx="7117034" cy="5621385"/>
            <a:chOff x="2408185" y="895366"/>
            <a:chExt cx="7117034" cy="56213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5B575A9-00CC-F8BD-F3BD-FEF94AB25CD9}"/>
                </a:ext>
              </a:extLst>
            </p:cNvPr>
            <p:cNvSpPr/>
            <p:nvPr/>
          </p:nvSpPr>
          <p:spPr>
            <a:xfrm>
              <a:off x="4652762" y="895366"/>
              <a:ext cx="2886475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여행 만족도 증가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576D001-E064-C626-7D58-658425527888}"/>
                </a:ext>
              </a:extLst>
            </p:cNvPr>
            <p:cNvSpPr/>
            <p:nvPr/>
          </p:nvSpPr>
          <p:spPr>
            <a:xfrm>
              <a:off x="2408185" y="4316998"/>
              <a:ext cx="1980240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광고 효과 창출</a:t>
              </a:r>
              <a:endPara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06D39FC-5C1D-07CD-8CF7-32C2663BE03D}"/>
                </a:ext>
              </a:extLst>
            </p:cNvPr>
            <p:cNvSpPr/>
            <p:nvPr/>
          </p:nvSpPr>
          <p:spPr>
            <a:xfrm>
              <a:off x="7943728" y="4316998"/>
              <a:ext cx="1457725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매출 증가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8205166-EB90-85C4-F60C-DF3938ABABC0}"/>
                </a:ext>
              </a:extLst>
            </p:cNvPr>
            <p:cNvSpPr/>
            <p:nvPr/>
          </p:nvSpPr>
          <p:spPr>
            <a:xfrm>
              <a:off x="5213862" y="3503494"/>
              <a:ext cx="1705259" cy="1627008"/>
            </a:xfrm>
            <a:prstGeom prst="ellipse">
              <a:avLst/>
            </a:prstGeom>
            <a:solidFill>
              <a:srgbClr val="489BFB"/>
            </a:solidFill>
            <a:ln w="28575">
              <a:solidFill>
                <a:srgbClr val="489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b="1" dirty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여행 산업 활성화</a:t>
              </a:r>
              <a:endParaRPr lang="en-US" altLang="ko-KR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18" name="그림 17" descr="노랑, 별이(가) 표시된 사진&#10;&#10;자동 생성된 설명">
              <a:extLst>
                <a:ext uri="{FF2B5EF4-FFF2-40B4-BE49-F238E27FC236}">
                  <a16:creationId xmlns:a16="http://schemas.microsoft.com/office/drawing/2014/main" id="{F4788041-3567-0B06-2EC6-8E215D815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410" y="1408925"/>
              <a:ext cx="1378162" cy="1378162"/>
            </a:xfrm>
            <a:prstGeom prst="rect">
              <a:avLst/>
            </a:prstGeom>
          </p:spPr>
        </p:pic>
        <p:pic>
          <p:nvPicPr>
            <p:cNvPr id="19" name="그림 18" descr="그래픽, 클립아트, 상징, 스크린샷이(가) 표시된 사진&#10;&#10;자동 생성된 설명">
              <a:extLst>
                <a:ext uri="{FF2B5EF4-FFF2-40B4-BE49-F238E27FC236}">
                  <a16:creationId xmlns:a16="http://schemas.microsoft.com/office/drawing/2014/main" id="{B9F39CF1-1C5B-1242-9340-F6EA44E8C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5893" y="4914997"/>
              <a:ext cx="1544824" cy="1544824"/>
            </a:xfrm>
            <a:prstGeom prst="rect">
              <a:avLst/>
            </a:prstGeom>
          </p:spPr>
        </p:pic>
        <p:pic>
          <p:nvPicPr>
            <p:cNvPr id="20" name="그림 19" descr="그래픽, 스크린샷, 그래픽 디자인, 다채로움이(가) 표시된 사진&#10;&#10;자동 생성된 설명">
              <a:extLst>
                <a:ext uri="{FF2B5EF4-FFF2-40B4-BE49-F238E27FC236}">
                  <a16:creationId xmlns:a16="http://schemas.microsoft.com/office/drawing/2014/main" id="{26202F3F-77E1-3AB1-C7C9-6928853D3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960" y="4811492"/>
              <a:ext cx="1705259" cy="1705259"/>
            </a:xfrm>
            <a:prstGeom prst="rect">
              <a:avLst/>
            </a:prstGeom>
          </p:spPr>
        </p:pic>
        <p:pic>
          <p:nvPicPr>
            <p:cNvPr id="21" name="그림 2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EFF81B3-B88C-FB2D-F55D-88C2A57C1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787888" y="2837179"/>
              <a:ext cx="616222" cy="616222"/>
            </a:xfrm>
            <a:prstGeom prst="rect">
              <a:avLst/>
            </a:prstGeom>
          </p:spPr>
        </p:pic>
        <p:pic>
          <p:nvPicPr>
            <p:cNvPr id="22" name="그림 2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E8030DB-EDB6-20D7-C86B-F02C98F2A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76424">
              <a:off x="4551892" y="4674411"/>
              <a:ext cx="616222" cy="616222"/>
            </a:xfrm>
            <a:prstGeom prst="rect">
              <a:avLst/>
            </a:prstGeom>
          </p:spPr>
        </p:pic>
        <p:pic>
          <p:nvPicPr>
            <p:cNvPr id="23" name="그림 2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48CEDA8-77B7-2685-6E43-8A37984EF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120620">
              <a:off x="6962066" y="4687222"/>
              <a:ext cx="616222" cy="616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2924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49666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기대효과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ko-KR" altLang="en-US" sz="1200" b="1" dirty="0">
              <a:solidFill>
                <a:srgbClr val="044E92"/>
              </a:solidFill>
              <a:ea typeface="Tmon몬소리 Black" panose="02000A0300000000000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04</a:t>
            </a:r>
            <a:endParaRPr lang="ko-KR" altLang="en-US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71B5BB-E0CF-C927-40E7-CA7654C2F44C}"/>
              </a:ext>
            </a:extLst>
          </p:cNvPr>
          <p:cNvGrpSpPr/>
          <p:nvPr/>
        </p:nvGrpSpPr>
        <p:grpSpPr>
          <a:xfrm>
            <a:off x="2628786" y="925830"/>
            <a:ext cx="7088328" cy="5828394"/>
            <a:chOff x="2579172" y="895366"/>
            <a:chExt cx="7088328" cy="582839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F073A1-7D20-9EEE-FEAA-AE4DC6830AA0}"/>
                </a:ext>
              </a:extLst>
            </p:cNvPr>
            <p:cNvSpPr/>
            <p:nvPr/>
          </p:nvSpPr>
          <p:spPr>
            <a:xfrm>
              <a:off x="4652762" y="895366"/>
              <a:ext cx="2886475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지방 자치 단체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82FE34-AEFA-2BD3-7AA1-669788E6C845}"/>
                </a:ext>
              </a:extLst>
            </p:cNvPr>
            <p:cNvSpPr/>
            <p:nvPr/>
          </p:nvSpPr>
          <p:spPr>
            <a:xfrm>
              <a:off x="2893734" y="4316998"/>
              <a:ext cx="1081593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사용자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4247298-4DA6-ED3F-A32B-DA829F743B65}"/>
                </a:ext>
              </a:extLst>
            </p:cNvPr>
            <p:cNvSpPr/>
            <p:nvPr/>
          </p:nvSpPr>
          <p:spPr>
            <a:xfrm>
              <a:off x="7998041" y="4307434"/>
              <a:ext cx="1457725" cy="509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시장 경제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16" name="그림 15" descr="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DFAF39CA-2BA7-59A7-26E8-904688B0D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9172" y="4914997"/>
              <a:ext cx="1705259" cy="1705259"/>
            </a:xfrm>
            <a:prstGeom prst="rect">
              <a:avLst/>
            </a:prstGeom>
          </p:spPr>
        </p:pic>
        <p:pic>
          <p:nvPicPr>
            <p:cNvPr id="17" name="그림 16" descr="스크린샷, 그래픽, 원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E8C6C9E2-FB24-4BDA-FB67-D3241BE3D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8737" y="4914997"/>
              <a:ext cx="1808763" cy="1808763"/>
            </a:xfrm>
            <a:prstGeom prst="rect">
              <a:avLst/>
            </a:prstGeom>
          </p:spPr>
        </p:pic>
        <p:pic>
          <p:nvPicPr>
            <p:cNvPr id="18" name="그림 17" descr="그래픽, 클립아트, 그래픽 디자인, 상징이(가) 표시된 사진&#10;&#10;자동 생성된 설명">
              <a:extLst>
                <a:ext uri="{FF2B5EF4-FFF2-40B4-BE49-F238E27FC236}">
                  <a16:creationId xmlns:a16="http://schemas.microsoft.com/office/drawing/2014/main" id="{E503AB91-2634-E462-1B60-11CEFB306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559" y="1427785"/>
              <a:ext cx="1467864" cy="1467864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B667159-9711-5D24-D492-C13C68400331}"/>
                </a:ext>
              </a:extLst>
            </p:cNvPr>
            <p:cNvSpPr/>
            <p:nvPr/>
          </p:nvSpPr>
          <p:spPr>
            <a:xfrm>
              <a:off x="5213862" y="3503494"/>
              <a:ext cx="1705259" cy="1627008"/>
            </a:xfrm>
            <a:prstGeom prst="ellipse">
              <a:avLst/>
            </a:prstGeom>
            <a:solidFill>
              <a:srgbClr val="489BFB"/>
            </a:solidFill>
            <a:ln w="28575">
              <a:solidFill>
                <a:srgbClr val="489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b="1" dirty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지역 경제</a:t>
              </a:r>
              <a:br>
                <a:rPr lang="en-US" altLang="ko-KR" b="1" dirty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r>
                <a:rPr lang="ko-KR" altLang="en-US" b="1" dirty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활성화</a:t>
              </a:r>
              <a:endParaRPr lang="en-US" altLang="ko-KR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20" name="그림 1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D48707B-A583-89C6-0A3F-8FA75D61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742623" y="2837179"/>
              <a:ext cx="616222" cy="616222"/>
            </a:xfrm>
            <a:prstGeom prst="rect">
              <a:avLst/>
            </a:prstGeom>
          </p:spPr>
        </p:pic>
        <p:pic>
          <p:nvPicPr>
            <p:cNvPr id="21" name="그림 2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86F96775-0A19-AB77-F765-33A1E8CD6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76424">
              <a:off x="4488521" y="4674411"/>
              <a:ext cx="616222" cy="616222"/>
            </a:xfrm>
            <a:prstGeom prst="rect">
              <a:avLst/>
            </a:prstGeom>
          </p:spPr>
        </p:pic>
        <p:pic>
          <p:nvPicPr>
            <p:cNvPr id="22" name="그림 2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6BD6233-5962-0C51-6635-1BBA24E67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120620">
              <a:off x="6962066" y="4687222"/>
              <a:ext cx="616222" cy="616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5314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49666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확장 계획</a:t>
            </a:r>
            <a:endParaRPr lang="ko-KR" altLang="en-US" sz="1200" b="1" dirty="0">
              <a:solidFill>
                <a:srgbClr val="044E92"/>
              </a:solidFill>
              <a:ea typeface="Tmon몬소리 Black" panose="02000A0300000000000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04</a:t>
            </a:r>
            <a:endParaRPr lang="ko-KR" altLang="en-US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AD6AAA1-BFD0-7B88-8286-3162D5CB9DF9}"/>
              </a:ext>
            </a:extLst>
          </p:cNvPr>
          <p:cNvGrpSpPr/>
          <p:nvPr/>
        </p:nvGrpSpPr>
        <p:grpSpPr>
          <a:xfrm>
            <a:off x="1398324" y="1383818"/>
            <a:ext cx="4404764" cy="460139"/>
            <a:chOff x="1398324" y="1383818"/>
            <a:chExt cx="4404764" cy="460139"/>
          </a:xfrm>
        </p:grpSpPr>
        <p:sp>
          <p:nvSpPr>
            <p:cNvPr id="3" name="모서리가 둥근 직사각형 28">
              <a:extLst>
                <a:ext uri="{FF2B5EF4-FFF2-40B4-BE49-F238E27FC236}">
                  <a16:creationId xmlns:a16="http://schemas.microsoft.com/office/drawing/2014/main" id="{5F190951-616F-077F-3917-632F83B786C0}"/>
                </a:ext>
              </a:extLst>
            </p:cNvPr>
            <p:cNvSpPr/>
            <p:nvPr/>
          </p:nvSpPr>
          <p:spPr>
            <a:xfrm>
              <a:off x="1447897" y="1383944"/>
              <a:ext cx="4355191" cy="44958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89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양쪽 모서리가 둥근 사각형 29">
              <a:extLst>
                <a:ext uri="{FF2B5EF4-FFF2-40B4-BE49-F238E27FC236}">
                  <a16:creationId xmlns:a16="http://schemas.microsoft.com/office/drawing/2014/main" id="{832DCCB5-4551-A89C-15F3-80A1504B9F64}"/>
                </a:ext>
              </a:extLst>
            </p:cNvPr>
            <p:cNvSpPr/>
            <p:nvPr/>
          </p:nvSpPr>
          <p:spPr>
            <a:xfrm rot="16200000" flipH="1">
              <a:off x="1463529" y="1318613"/>
              <a:ext cx="460139" cy="59055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89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3075BA5-0C87-1BFD-7289-117147F702E0}"/>
                </a:ext>
              </a:extLst>
            </p:cNvPr>
            <p:cNvSpPr/>
            <p:nvPr/>
          </p:nvSpPr>
          <p:spPr>
            <a:xfrm>
              <a:off x="2905741" y="1383818"/>
              <a:ext cx="1727798" cy="426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렌트카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플랫폼 생성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5FEF933-673F-7B89-E8A6-5169E8FEB355}"/>
                </a:ext>
              </a:extLst>
            </p:cNvPr>
            <p:cNvSpPr/>
            <p:nvPr/>
          </p:nvSpPr>
          <p:spPr>
            <a:xfrm>
              <a:off x="1482643" y="1457597"/>
              <a:ext cx="4219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01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707720-4F7E-300E-E070-E2B4CD9D1E64}"/>
              </a:ext>
            </a:extLst>
          </p:cNvPr>
          <p:cNvSpPr/>
          <p:nvPr/>
        </p:nvSpPr>
        <p:spPr>
          <a:xfrm>
            <a:off x="2679577" y="4735380"/>
            <a:ext cx="2269657" cy="342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단위의 추천 지역 서비스 확장</a:t>
            </a:r>
            <a:endParaRPr lang="ko-KR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A77D47-2618-7687-BD07-97F9DE8D881F}"/>
              </a:ext>
            </a:extLst>
          </p:cNvPr>
          <p:cNvSpPr/>
          <p:nvPr/>
        </p:nvSpPr>
        <p:spPr>
          <a:xfrm>
            <a:off x="8184080" y="1974754"/>
            <a:ext cx="1488950" cy="342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합리적 숙박업소 제공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F76317-0184-E9D9-5F31-1BE1119DF0E1}"/>
              </a:ext>
            </a:extLst>
          </p:cNvPr>
          <p:cNvSpPr/>
          <p:nvPr/>
        </p:nvSpPr>
        <p:spPr>
          <a:xfrm>
            <a:off x="7558462" y="4774744"/>
            <a:ext cx="2894469" cy="342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 데이터 기반 여행지 추천 서비스 도입</a:t>
            </a:r>
            <a:endParaRPr lang="ko-KR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E324B26-16CD-90AA-5C05-E42EF3A69DBE}"/>
              </a:ext>
            </a:extLst>
          </p:cNvPr>
          <p:cNvCxnSpPr/>
          <p:nvPr/>
        </p:nvCxnSpPr>
        <p:spPr>
          <a:xfrm>
            <a:off x="6096000" y="1207363"/>
            <a:ext cx="0" cy="53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4D26139-C903-BC75-A1FA-1CCA3785D5E0}"/>
              </a:ext>
            </a:extLst>
          </p:cNvPr>
          <p:cNvCxnSpPr/>
          <p:nvPr/>
        </p:nvCxnSpPr>
        <p:spPr>
          <a:xfrm>
            <a:off x="671744" y="3892858"/>
            <a:ext cx="1084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CEA17D4-C745-29A7-44AD-9373257388AF}"/>
              </a:ext>
            </a:extLst>
          </p:cNvPr>
          <p:cNvGrpSpPr/>
          <p:nvPr/>
        </p:nvGrpSpPr>
        <p:grpSpPr>
          <a:xfrm>
            <a:off x="6487004" y="1371267"/>
            <a:ext cx="4412511" cy="472691"/>
            <a:chOff x="1390577" y="1371266"/>
            <a:chExt cx="4412511" cy="472691"/>
          </a:xfrm>
        </p:grpSpPr>
        <p:sp>
          <p:nvSpPr>
            <p:cNvPr id="19" name="모서리가 둥근 직사각형 28">
              <a:extLst>
                <a:ext uri="{FF2B5EF4-FFF2-40B4-BE49-F238E27FC236}">
                  <a16:creationId xmlns:a16="http://schemas.microsoft.com/office/drawing/2014/main" id="{F4CB2F1A-6962-8B78-EAD4-F739EA8BA564}"/>
                </a:ext>
              </a:extLst>
            </p:cNvPr>
            <p:cNvSpPr/>
            <p:nvPr/>
          </p:nvSpPr>
          <p:spPr>
            <a:xfrm>
              <a:off x="1447897" y="1383944"/>
              <a:ext cx="4355191" cy="44958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89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양쪽 모서리가 둥근 사각형 29">
              <a:extLst>
                <a:ext uri="{FF2B5EF4-FFF2-40B4-BE49-F238E27FC236}">
                  <a16:creationId xmlns:a16="http://schemas.microsoft.com/office/drawing/2014/main" id="{C2A5613A-8EE6-050C-6D8D-E17F91515577}"/>
                </a:ext>
              </a:extLst>
            </p:cNvPr>
            <p:cNvSpPr/>
            <p:nvPr/>
          </p:nvSpPr>
          <p:spPr>
            <a:xfrm rot="16200000" flipH="1">
              <a:off x="1455782" y="1318613"/>
              <a:ext cx="460139" cy="59055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89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102D3C-11C1-E5BC-0DD1-450B8079175C}"/>
                </a:ext>
              </a:extLst>
            </p:cNvPr>
            <p:cNvSpPr/>
            <p:nvPr/>
          </p:nvSpPr>
          <p:spPr>
            <a:xfrm>
              <a:off x="2878354" y="1371266"/>
              <a:ext cx="1907549" cy="426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숙박업소 플랫폼 생성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BC9F08F-1FB0-B67B-F660-2B5CC9CB0A75}"/>
                </a:ext>
              </a:extLst>
            </p:cNvPr>
            <p:cNvSpPr/>
            <p:nvPr/>
          </p:nvSpPr>
          <p:spPr>
            <a:xfrm>
              <a:off x="1473179" y="1459996"/>
              <a:ext cx="4219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02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D0E8C35-5A6F-F213-E131-6E312DC1DF47}"/>
              </a:ext>
            </a:extLst>
          </p:cNvPr>
          <p:cNvGrpSpPr/>
          <p:nvPr/>
        </p:nvGrpSpPr>
        <p:grpSpPr>
          <a:xfrm>
            <a:off x="1398324" y="4061493"/>
            <a:ext cx="4404764" cy="487849"/>
            <a:chOff x="1398324" y="1356108"/>
            <a:chExt cx="4404764" cy="487849"/>
          </a:xfrm>
        </p:grpSpPr>
        <p:sp>
          <p:nvSpPr>
            <p:cNvPr id="24" name="모서리가 둥근 직사각형 28">
              <a:extLst>
                <a:ext uri="{FF2B5EF4-FFF2-40B4-BE49-F238E27FC236}">
                  <a16:creationId xmlns:a16="http://schemas.microsoft.com/office/drawing/2014/main" id="{74EE3119-D80E-0F4F-E385-C2C86AD3D8F9}"/>
                </a:ext>
              </a:extLst>
            </p:cNvPr>
            <p:cNvSpPr/>
            <p:nvPr/>
          </p:nvSpPr>
          <p:spPr>
            <a:xfrm>
              <a:off x="1447897" y="1383944"/>
              <a:ext cx="4355191" cy="44958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89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29">
              <a:extLst>
                <a:ext uri="{FF2B5EF4-FFF2-40B4-BE49-F238E27FC236}">
                  <a16:creationId xmlns:a16="http://schemas.microsoft.com/office/drawing/2014/main" id="{196D1410-6F51-5F36-F01E-84B04D2A1DF1}"/>
                </a:ext>
              </a:extLst>
            </p:cNvPr>
            <p:cNvSpPr/>
            <p:nvPr/>
          </p:nvSpPr>
          <p:spPr>
            <a:xfrm rot="16200000" flipH="1">
              <a:off x="1463529" y="1318613"/>
              <a:ext cx="460139" cy="59055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89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447BD1A-462E-2460-5F99-3C1FC733F8F9}"/>
                </a:ext>
              </a:extLst>
            </p:cNvPr>
            <p:cNvSpPr/>
            <p:nvPr/>
          </p:nvSpPr>
          <p:spPr>
            <a:xfrm>
              <a:off x="2988871" y="1356108"/>
              <a:ext cx="1463882" cy="426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추천 지역 확장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D69973B-8B8B-769F-05D1-AE0E612A5BBF}"/>
                </a:ext>
              </a:extLst>
            </p:cNvPr>
            <p:cNvSpPr/>
            <p:nvPr/>
          </p:nvSpPr>
          <p:spPr>
            <a:xfrm>
              <a:off x="1482643" y="1457597"/>
              <a:ext cx="4219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03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27BA7F-E92F-EA20-D368-78EB76C2B557}"/>
              </a:ext>
            </a:extLst>
          </p:cNvPr>
          <p:cNvGrpSpPr/>
          <p:nvPr/>
        </p:nvGrpSpPr>
        <p:grpSpPr>
          <a:xfrm>
            <a:off x="6519538" y="4065491"/>
            <a:ext cx="4608296" cy="468179"/>
            <a:chOff x="1398324" y="1375778"/>
            <a:chExt cx="4608296" cy="468179"/>
          </a:xfrm>
        </p:grpSpPr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7CAF71F6-1D23-B2E3-2E41-E9F4F75D984C}"/>
                </a:ext>
              </a:extLst>
            </p:cNvPr>
            <p:cNvSpPr/>
            <p:nvPr/>
          </p:nvSpPr>
          <p:spPr>
            <a:xfrm>
              <a:off x="1447897" y="1383944"/>
              <a:ext cx="4355191" cy="44958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89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" name="양쪽 모서리가 둥근 사각형 29">
              <a:extLst>
                <a:ext uri="{FF2B5EF4-FFF2-40B4-BE49-F238E27FC236}">
                  <a16:creationId xmlns:a16="http://schemas.microsoft.com/office/drawing/2014/main" id="{14F5E77A-1C29-0455-161D-1B78B66C262B}"/>
                </a:ext>
              </a:extLst>
            </p:cNvPr>
            <p:cNvSpPr/>
            <p:nvPr/>
          </p:nvSpPr>
          <p:spPr>
            <a:xfrm rot="16200000" flipH="1">
              <a:off x="1463529" y="1318613"/>
              <a:ext cx="460139" cy="59055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89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1EF8F3E-86CF-1C9B-CC35-51D420234394}"/>
                </a:ext>
              </a:extLst>
            </p:cNvPr>
            <p:cNvSpPr/>
            <p:nvPr/>
          </p:nvSpPr>
          <p:spPr>
            <a:xfrm>
              <a:off x="2317672" y="1375778"/>
              <a:ext cx="3688948" cy="426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고객 데이터 수집 및 맞춤 서비스 개발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5CECA6C-027C-062D-9F17-F38E5408FA8D}"/>
                </a:ext>
              </a:extLst>
            </p:cNvPr>
            <p:cNvSpPr/>
            <p:nvPr/>
          </p:nvSpPr>
          <p:spPr>
            <a:xfrm>
              <a:off x="1482643" y="1457597"/>
              <a:ext cx="4219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04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33" name="그림 32" descr="차량, 육상 차량, 바퀴, 자동차이(가) 표시된 사진&#10;&#10;자동 생성된 설명">
            <a:extLst>
              <a:ext uri="{FF2B5EF4-FFF2-40B4-BE49-F238E27FC236}">
                <a16:creationId xmlns:a16="http://schemas.microsoft.com/office/drawing/2014/main" id="{CE1D5945-C48E-82C6-5807-20D28230B8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930" y="2523812"/>
            <a:ext cx="1080000" cy="1080000"/>
          </a:xfrm>
          <a:prstGeom prst="rect">
            <a:avLst/>
          </a:prstGeom>
        </p:spPr>
      </p:pic>
      <p:pic>
        <p:nvPicPr>
          <p:cNvPr id="34" name="그림 33" descr="텍스트, 스크린샷, 그래픽, 폰트이(가) 표시된 사진&#10;&#10;자동 생성된 설명">
            <a:extLst>
              <a:ext uri="{FF2B5EF4-FFF2-40B4-BE49-F238E27FC236}">
                <a16:creationId xmlns:a16="http://schemas.microsoft.com/office/drawing/2014/main" id="{9173B99A-D729-AEA2-5346-2D206AA1A9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795" y="2607724"/>
            <a:ext cx="1080000" cy="1080000"/>
          </a:xfrm>
          <a:prstGeom prst="rect">
            <a:avLst/>
          </a:prstGeom>
        </p:spPr>
      </p:pic>
      <p:pic>
        <p:nvPicPr>
          <p:cNvPr id="35" name="그림 34" descr="클립아트, 그래픽, 만화 영화, 예술이(가) 표시된 사진&#10;&#10;자동 생성된 설명">
            <a:extLst>
              <a:ext uri="{FF2B5EF4-FFF2-40B4-BE49-F238E27FC236}">
                <a16:creationId xmlns:a16="http://schemas.microsoft.com/office/drawing/2014/main" id="{D937F617-D5D9-D346-0E7D-FE3A6D9C5A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12" y="5324193"/>
            <a:ext cx="1152000" cy="1152000"/>
          </a:xfrm>
          <a:prstGeom prst="rect">
            <a:avLst/>
          </a:prstGeom>
        </p:spPr>
      </p:pic>
      <p:pic>
        <p:nvPicPr>
          <p:cNvPr id="36" name="그림 35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6B5E4422-8B29-DB96-C1FD-F6D074171E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795" y="5360193"/>
            <a:ext cx="1080000" cy="1080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0AB2A0-500C-4800-179B-04322829433E}"/>
              </a:ext>
            </a:extLst>
          </p:cNvPr>
          <p:cNvSpPr/>
          <p:nvPr/>
        </p:nvSpPr>
        <p:spPr>
          <a:xfrm>
            <a:off x="3034444" y="1974754"/>
            <a:ext cx="1470391" cy="342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편리한 이동수단 제공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029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B5F838DB-F191-8C3F-A035-2B79E5E9E942}"/>
              </a:ext>
            </a:extLst>
          </p:cNvPr>
          <p:cNvSpPr>
            <a:spLocks noChangeAspect="1"/>
          </p:cNvSpPr>
          <p:nvPr/>
        </p:nvSpPr>
        <p:spPr>
          <a:xfrm>
            <a:off x="3716060" y="1065121"/>
            <a:ext cx="4759875" cy="4727755"/>
          </a:xfrm>
          <a:prstGeom prst="ellipse">
            <a:avLst/>
          </a:prstGeom>
          <a:noFill/>
          <a:ln w="25400"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71B67BED-851E-7AB6-1117-DA08587BCD63}"/>
              </a:ext>
            </a:extLst>
          </p:cNvPr>
          <p:cNvSpPr txBox="1"/>
          <p:nvPr/>
        </p:nvSpPr>
        <p:spPr>
          <a:xfrm>
            <a:off x="6485499" y="1210131"/>
            <a:ext cx="152197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 이동 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C01AD66D-8A4C-DC81-9D76-6BC36BB55D70}"/>
              </a:ext>
            </a:extLst>
          </p:cNvPr>
          <p:cNvSpPr txBox="1"/>
          <p:nvPr/>
        </p:nvSpPr>
        <p:spPr>
          <a:xfrm>
            <a:off x="2871605" y="2862935"/>
            <a:ext cx="169485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선택의 </a:t>
            </a:r>
            <a:r>
              <a:rPr lang="ko-KR" altLang="en-US" sz="2000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다양성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D28DD888-2D4F-0CB0-40BD-5DD691A15365}"/>
              </a:ext>
            </a:extLst>
          </p:cNvPr>
          <p:cNvSpPr txBox="1"/>
          <p:nvPr/>
        </p:nvSpPr>
        <p:spPr>
          <a:xfrm>
            <a:off x="4348571" y="5411428"/>
            <a:ext cx="169485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편안한 </a:t>
            </a:r>
            <a:r>
              <a:rPr lang="ko-KR" altLang="en-US" sz="2000" dirty="0">
                <a:solidFill>
                  <a:srgbClr val="335A9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잠자리</a:t>
            </a:r>
            <a:endParaRPr lang="en-US" altLang="ko-KR" sz="2000" dirty="0">
              <a:solidFill>
                <a:srgbClr val="335A9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0E236-DE26-24E9-972B-51456488B230}"/>
              </a:ext>
            </a:extLst>
          </p:cNvPr>
          <p:cNvSpPr txBox="1"/>
          <p:nvPr/>
        </p:nvSpPr>
        <p:spPr>
          <a:xfrm>
            <a:off x="7768156" y="4158606"/>
            <a:ext cx="141555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맞춤 </a:t>
            </a:r>
            <a:r>
              <a:rPr lang="ko-KR" altLang="en-US" sz="2000" dirty="0">
                <a:solidFill>
                  <a:srgbClr val="335A9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</a:t>
            </a:r>
            <a:endParaRPr lang="en-US" altLang="ko-KR" sz="2000" dirty="0">
              <a:solidFill>
                <a:srgbClr val="335A9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C16AC4-9E16-7A14-61EE-E98BF222B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718" y="2734395"/>
            <a:ext cx="2466555" cy="11694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1E8656-4B39-64C0-4F5D-9283DCF534A0}"/>
              </a:ext>
            </a:extLst>
          </p:cNvPr>
          <p:cNvSpPr txBox="1"/>
          <p:nvPr/>
        </p:nvSpPr>
        <p:spPr>
          <a:xfrm>
            <a:off x="4914709" y="3652425"/>
            <a:ext cx="2518656" cy="537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>
                <a:solidFill>
                  <a:srgbClr val="A5DCF5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 하나의 </a:t>
            </a:r>
            <a:r>
              <a:rPr lang="ko-KR" altLang="en-US" sz="2400" b="1" kern="0" dirty="0">
                <a:solidFill>
                  <a:srgbClr val="A5DCF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여행 코스</a:t>
            </a:r>
            <a:r>
              <a:rPr lang="ko-KR" altLang="en-US" sz="2400" b="1" kern="0" spc="0" dirty="0">
                <a:solidFill>
                  <a:srgbClr val="A5DCF5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kern="0" spc="0" dirty="0">
              <a:solidFill>
                <a:srgbClr val="A5DCF5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1C76CD-D076-8055-5CB8-4E62B79772F6}"/>
              </a:ext>
            </a:extLst>
          </p:cNvPr>
          <p:cNvSpPr txBox="1"/>
          <p:nvPr/>
        </p:nvSpPr>
        <p:spPr>
          <a:xfrm>
            <a:off x="4914709" y="2386938"/>
            <a:ext cx="2518656" cy="537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>
                <a:solidFill>
                  <a:srgbClr val="A5DCF5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당신 만을 위한</a:t>
            </a:r>
            <a:endParaRPr lang="en-US" altLang="ko-KR" sz="2400" b="1" kern="0" spc="0" dirty="0">
              <a:solidFill>
                <a:srgbClr val="A5DCF5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75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39" grpId="0" animBg="1"/>
      <p:bldP spid="1040" grpId="0" animBg="1"/>
      <p:bldP spid="1041" grpId="0" animBg="1"/>
      <p:bldP spid="3" grpId="0" animBg="1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2107A4-EF1C-08A2-3A5F-9176AB4A35B0}"/>
              </a:ext>
            </a:extLst>
          </p:cNvPr>
          <p:cNvCxnSpPr/>
          <p:nvPr/>
        </p:nvCxnSpPr>
        <p:spPr>
          <a:xfrm>
            <a:off x="383136" y="6392254"/>
            <a:ext cx="11425727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324735-A4E5-07FD-D6CC-F6E8413932F3}"/>
              </a:ext>
            </a:extLst>
          </p:cNvPr>
          <p:cNvSpPr txBox="1"/>
          <p:nvPr/>
        </p:nvSpPr>
        <p:spPr>
          <a:xfrm>
            <a:off x="5064745" y="3105834"/>
            <a:ext cx="2062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</a:t>
            </a:r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개요</a:t>
            </a:r>
          </a:p>
        </p:txBody>
      </p:sp>
      <p:pic>
        <p:nvPicPr>
          <p:cNvPr id="19" name="그래픽 18" descr="비행기 단색으로 채워진">
            <a:extLst>
              <a:ext uri="{FF2B5EF4-FFF2-40B4-BE49-F238E27FC236}">
                <a16:creationId xmlns:a16="http://schemas.microsoft.com/office/drawing/2014/main" id="{FDCD4FDB-6CFC-5651-CD12-B2ED22D475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18971">
            <a:off x="800872" y="54420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03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9709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개요  </a:t>
            </a:r>
            <a:r>
              <a:rPr lang="ko-KR" altLang="en-US" sz="12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 pitchFamily="2" charset="-127"/>
              </a:rPr>
              <a:t>배경 및 필요성</a:t>
            </a:r>
            <a:endParaRPr lang="ko-KR" alt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01</a:t>
            </a:r>
            <a:endParaRPr lang="ko-KR" altLang="en-US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 descr="야외, 나무, 잔디, 하늘이(가) 표시된 사진&#10;&#10;자동 생성된 설명">
            <a:extLst>
              <a:ext uri="{FF2B5EF4-FFF2-40B4-BE49-F238E27FC236}">
                <a16:creationId xmlns:a16="http://schemas.microsoft.com/office/drawing/2014/main" id="{E44D338D-52C1-208C-6B93-FDF97D7A0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333" y="2270270"/>
            <a:ext cx="3525225" cy="3009378"/>
          </a:xfrm>
          <a:prstGeom prst="rect">
            <a:avLst/>
          </a:prstGeom>
        </p:spPr>
      </p:pic>
      <p:sp>
        <p:nvSpPr>
          <p:cNvPr id="23" name="구름 모양 설명선[C] 22">
            <a:extLst>
              <a:ext uri="{FF2B5EF4-FFF2-40B4-BE49-F238E27FC236}">
                <a16:creationId xmlns:a16="http://schemas.microsoft.com/office/drawing/2014/main" id="{692FC906-27FF-F450-1611-717F20248110}"/>
              </a:ext>
            </a:extLst>
          </p:cNvPr>
          <p:cNvSpPr/>
          <p:nvPr/>
        </p:nvSpPr>
        <p:spPr>
          <a:xfrm>
            <a:off x="1289362" y="1286063"/>
            <a:ext cx="2361850" cy="1452567"/>
          </a:xfrm>
          <a:prstGeom prst="cloudCallout">
            <a:avLst>
              <a:gd name="adj1" fmla="val 54648"/>
              <a:gd name="adj2" fmla="val 62501"/>
            </a:avLst>
          </a:prstGeom>
          <a:solidFill>
            <a:srgbClr val="D8EB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700" dirty="0">
                <a:solidFill>
                  <a:schemeClr val="tx1"/>
                </a:solidFill>
              </a:rPr>
              <a:t>나무</a:t>
            </a:r>
            <a:r>
              <a:rPr kumimoji="1" lang="ko-KR" altLang="en-US" sz="1700" dirty="0">
                <a:solidFill>
                  <a:schemeClr val="tx1"/>
                </a:solidFill>
              </a:rPr>
              <a:t> 많은</a:t>
            </a:r>
            <a:endParaRPr kumimoji="1" lang="en-US" altLang="ko-KR" sz="17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700" dirty="0">
                <a:solidFill>
                  <a:schemeClr val="tx1"/>
                </a:solidFill>
              </a:rPr>
              <a:t> 여행지 추천</a:t>
            </a:r>
            <a:r>
              <a:rPr kumimoji="1" lang="en-US" altLang="ko-KR" sz="1700" dirty="0">
                <a:solidFill>
                  <a:schemeClr val="tx1"/>
                </a:solidFill>
              </a:rPr>
              <a:t>?</a:t>
            </a:r>
            <a:endParaRPr kumimoji="1" lang="ko-Kore-KR" altLang="en-US" sz="1700" dirty="0">
              <a:solidFill>
                <a:schemeClr val="tx1"/>
              </a:solidFill>
            </a:endParaRPr>
          </a:p>
        </p:txBody>
      </p:sp>
      <p:sp>
        <p:nvSpPr>
          <p:cNvPr id="38" name="구름 모양 설명선[C] 37">
            <a:extLst>
              <a:ext uri="{FF2B5EF4-FFF2-40B4-BE49-F238E27FC236}">
                <a16:creationId xmlns:a16="http://schemas.microsoft.com/office/drawing/2014/main" id="{18E0DEDD-FF89-32B9-03C7-2FB47D067B4B}"/>
              </a:ext>
            </a:extLst>
          </p:cNvPr>
          <p:cNvSpPr/>
          <p:nvPr/>
        </p:nvSpPr>
        <p:spPr>
          <a:xfrm>
            <a:off x="9031753" y="4407906"/>
            <a:ext cx="2361850" cy="1452567"/>
          </a:xfrm>
          <a:prstGeom prst="cloudCallout">
            <a:avLst>
              <a:gd name="adj1" fmla="val -71470"/>
              <a:gd name="adj2" fmla="val -38601"/>
            </a:avLst>
          </a:prstGeom>
          <a:solidFill>
            <a:srgbClr val="D8EB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700" dirty="0">
                <a:solidFill>
                  <a:schemeClr val="tx1"/>
                </a:solidFill>
              </a:rPr>
              <a:t>녹색</a:t>
            </a:r>
            <a:r>
              <a:rPr kumimoji="1" lang="ko-KR" altLang="en-US" sz="1700" dirty="0">
                <a:solidFill>
                  <a:schemeClr val="tx1"/>
                </a:solidFill>
              </a:rPr>
              <a:t> 여행지 추천</a:t>
            </a:r>
            <a:r>
              <a:rPr kumimoji="1" lang="en-US" altLang="ko-KR" sz="1700" dirty="0">
                <a:solidFill>
                  <a:schemeClr val="tx1"/>
                </a:solidFill>
              </a:rPr>
              <a:t>?</a:t>
            </a:r>
            <a:endParaRPr kumimoji="1" lang="ko-Kore-KR" altLang="en-US" sz="1700" dirty="0">
              <a:solidFill>
                <a:schemeClr val="tx1"/>
              </a:solidFill>
            </a:endParaRPr>
          </a:p>
        </p:txBody>
      </p:sp>
      <p:sp>
        <p:nvSpPr>
          <p:cNvPr id="39" name="구름 모양 설명선[C] 38">
            <a:extLst>
              <a:ext uri="{FF2B5EF4-FFF2-40B4-BE49-F238E27FC236}">
                <a16:creationId xmlns:a16="http://schemas.microsoft.com/office/drawing/2014/main" id="{F9FCA453-ED76-4AF0-3929-F021C1B2F40A}"/>
              </a:ext>
            </a:extLst>
          </p:cNvPr>
          <p:cNvSpPr/>
          <p:nvPr/>
        </p:nvSpPr>
        <p:spPr>
          <a:xfrm>
            <a:off x="8672079" y="1286063"/>
            <a:ext cx="2361850" cy="1452567"/>
          </a:xfrm>
          <a:prstGeom prst="cloudCallout">
            <a:avLst>
              <a:gd name="adj1" fmla="val -53872"/>
              <a:gd name="adj2" fmla="val 64409"/>
            </a:avLst>
          </a:prstGeom>
          <a:solidFill>
            <a:srgbClr val="D8EB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700" dirty="0">
                <a:solidFill>
                  <a:schemeClr val="tx1"/>
                </a:solidFill>
              </a:rPr>
              <a:t>자연</a:t>
            </a:r>
            <a:r>
              <a:rPr kumimoji="1" lang="ko-KR" altLang="en-US" sz="1700" dirty="0">
                <a:solidFill>
                  <a:schemeClr val="tx1"/>
                </a:solidFill>
              </a:rPr>
              <a:t> 많은 </a:t>
            </a:r>
            <a:endParaRPr kumimoji="1" lang="en-US" altLang="ko-KR" sz="17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700" dirty="0">
                <a:solidFill>
                  <a:schemeClr val="tx1"/>
                </a:solidFill>
              </a:rPr>
              <a:t>산책로 추천</a:t>
            </a:r>
            <a:r>
              <a:rPr kumimoji="1" lang="en-US" altLang="ko-KR" sz="1700" dirty="0">
                <a:solidFill>
                  <a:schemeClr val="tx1"/>
                </a:solidFill>
              </a:rPr>
              <a:t>?</a:t>
            </a:r>
            <a:endParaRPr kumimoji="1" lang="ko-Kore-KR" altLang="en-US" sz="1700" dirty="0">
              <a:solidFill>
                <a:schemeClr val="tx1"/>
              </a:solidFill>
            </a:endParaRPr>
          </a:p>
        </p:txBody>
      </p:sp>
      <p:sp>
        <p:nvSpPr>
          <p:cNvPr id="40" name="구름 모양 설명선[C] 39">
            <a:extLst>
              <a:ext uri="{FF2B5EF4-FFF2-40B4-BE49-F238E27FC236}">
                <a16:creationId xmlns:a16="http://schemas.microsoft.com/office/drawing/2014/main" id="{2DAE5199-C00C-8D87-B8EF-3E00A69FA95E}"/>
              </a:ext>
            </a:extLst>
          </p:cNvPr>
          <p:cNvSpPr/>
          <p:nvPr/>
        </p:nvSpPr>
        <p:spPr>
          <a:xfrm>
            <a:off x="1252289" y="4407906"/>
            <a:ext cx="2361850" cy="1452567"/>
          </a:xfrm>
          <a:prstGeom prst="cloudCallout">
            <a:avLst>
              <a:gd name="adj1" fmla="val 75766"/>
              <a:gd name="adj2" fmla="val -41463"/>
            </a:avLst>
          </a:prstGeom>
          <a:solidFill>
            <a:srgbClr val="D8EB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700" dirty="0">
                <a:solidFill>
                  <a:schemeClr val="tx1"/>
                </a:solidFill>
              </a:rPr>
              <a:t>힐링되는</a:t>
            </a:r>
            <a:r>
              <a:rPr kumimoji="1" lang="ko-KR" altLang="en-US" sz="1700" dirty="0">
                <a:solidFill>
                  <a:schemeClr val="tx1"/>
                </a:solidFill>
              </a:rPr>
              <a:t> </a:t>
            </a:r>
            <a:endParaRPr kumimoji="1" lang="en-US" altLang="ko-KR" sz="17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700" dirty="0">
                <a:solidFill>
                  <a:schemeClr val="tx1"/>
                </a:solidFill>
              </a:rPr>
              <a:t>여행지 추천</a:t>
            </a:r>
            <a:r>
              <a:rPr kumimoji="1" lang="en-US" altLang="ko-KR" sz="1700" dirty="0">
                <a:solidFill>
                  <a:schemeClr val="tx1"/>
                </a:solidFill>
              </a:rPr>
              <a:t>?</a:t>
            </a:r>
            <a:endParaRPr kumimoji="1" lang="ko-Kore-KR" altLang="en-US"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939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9709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개요  </a:t>
            </a:r>
            <a:r>
              <a:rPr lang="ko-KR" altLang="en-US" sz="12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 pitchFamily="2" charset="-127"/>
              </a:rPr>
              <a:t>배경 및 필요성</a:t>
            </a:r>
            <a:endParaRPr lang="ko-KR" alt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01</a:t>
            </a:r>
            <a:endParaRPr lang="ko-KR" altLang="en-US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 descr="야외, 나무, 잔디, 하늘이(가) 표시된 사진&#10;&#10;자동 생성된 설명">
            <a:extLst>
              <a:ext uri="{FF2B5EF4-FFF2-40B4-BE49-F238E27FC236}">
                <a16:creationId xmlns:a16="http://schemas.microsoft.com/office/drawing/2014/main" id="{E44D338D-52C1-208C-6B93-FDF97D7A0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333" y="2270270"/>
            <a:ext cx="3525225" cy="3009378"/>
          </a:xfrm>
          <a:prstGeom prst="rect">
            <a:avLst/>
          </a:prstGeom>
        </p:spPr>
      </p:pic>
      <p:sp>
        <p:nvSpPr>
          <p:cNvPr id="23" name="구름 모양 설명선[C] 22">
            <a:extLst>
              <a:ext uri="{FF2B5EF4-FFF2-40B4-BE49-F238E27FC236}">
                <a16:creationId xmlns:a16="http://schemas.microsoft.com/office/drawing/2014/main" id="{692FC906-27FF-F450-1611-717F20248110}"/>
              </a:ext>
            </a:extLst>
          </p:cNvPr>
          <p:cNvSpPr/>
          <p:nvPr/>
        </p:nvSpPr>
        <p:spPr>
          <a:xfrm>
            <a:off x="1289362" y="1286063"/>
            <a:ext cx="2361850" cy="1452567"/>
          </a:xfrm>
          <a:prstGeom prst="cloudCallout">
            <a:avLst>
              <a:gd name="adj1" fmla="val 54648"/>
              <a:gd name="adj2" fmla="val 62501"/>
            </a:avLst>
          </a:prstGeom>
          <a:solidFill>
            <a:srgbClr val="D8EB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700" dirty="0">
                <a:solidFill>
                  <a:schemeClr val="tx1"/>
                </a:solidFill>
              </a:rPr>
              <a:t>나무</a:t>
            </a:r>
            <a:r>
              <a:rPr kumimoji="1" lang="ko-KR" altLang="en-US" sz="1700" dirty="0">
                <a:solidFill>
                  <a:schemeClr val="tx1"/>
                </a:solidFill>
              </a:rPr>
              <a:t> 많은</a:t>
            </a:r>
            <a:endParaRPr kumimoji="1" lang="en-US" altLang="ko-KR" sz="17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700" dirty="0">
                <a:solidFill>
                  <a:schemeClr val="tx1"/>
                </a:solidFill>
              </a:rPr>
              <a:t> 여행지 추천</a:t>
            </a:r>
            <a:r>
              <a:rPr kumimoji="1" lang="en-US" altLang="ko-KR" sz="1700" dirty="0">
                <a:solidFill>
                  <a:schemeClr val="tx1"/>
                </a:solidFill>
              </a:rPr>
              <a:t>?</a:t>
            </a:r>
            <a:endParaRPr kumimoji="1" lang="ko-Kore-KR" altLang="en-US" sz="1700" dirty="0">
              <a:solidFill>
                <a:schemeClr val="tx1"/>
              </a:solidFill>
            </a:endParaRPr>
          </a:p>
        </p:txBody>
      </p:sp>
      <p:sp>
        <p:nvSpPr>
          <p:cNvPr id="38" name="구름 모양 설명선[C] 37">
            <a:extLst>
              <a:ext uri="{FF2B5EF4-FFF2-40B4-BE49-F238E27FC236}">
                <a16:creationId xmlns:a16="http://schemas.microsoft.com/office/drawing/2014/main" id="{18E0DEDD-FF89-32B9-03C7-2FB47D067B4B}"/>
              </a:ext>
            </a:extLst>
          </p:cNvPr>
          <p:cNvSpPr/>
          <p:nvPr/>
        </p:nvSpPr>
        <p:spPr>
          <a:xfrm>
            <a:off x="9031753" y="4407906"/>
            <a:ext cx="2361850" cy="1452567"/>
          </a:xfrm>
          <a:prstGeom prst="cloudCallout">
            <a:avLst>
              <a:gd name="adj1" fmla="val -71470"/>
              <a:gd name="adj2" fmla="val -38601"/>
            </a:avLst>
          </a:prstGeom>
          <a:solidFill>
            <a:srgbClr val="D8EB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700" dirty="0">
                <a:solidFill>
                  <a:schemeClr val="tx1"/>
                </a:solidFill>
              </a:rPr>
              <a:t>녹색</a:t>
            </a:r>
            <a:r>
              <a:rPr kumimoji="1" lang="ko-KR" altLang="en-US" sz="1700" dirty="0">
                <a:solidFill>
                  <a:schemeClr val="tx1"/>
                </a:solidFill>
              </a:rPr>
              <a:t> 여행지 추천</a:t>
            </a:r>
            <a:r>
              <a:rPr kumimoji="1" lang="en-US" altLang="ko-KR" sz="1700" dirty="0">
                <a:solidFill>
                  <a:schemeClr val="tx1"/>
                </a:solidFill>
              </a:rPr>
              <a:t>?</a:t>
            </a:r>
            <a:endParaRPr kumimoji="1" lang="ko-Kore-KR" altLang="en-US" sz="1700" dirty="0">
              <a:solidFill>
                <a:schemeClr val="tx1"/>
              </a:solidFill>
            </a:endParaRPr>
          </a:p>
        </p:txBody>
      </p:sp>
      <p:sp>
        <p:nvSpPr>
          <p:cNvPr id="39" name="구름 모양 설명선[C] 38">
            <a:extLst>
              <a:ext uri="{FF2B5EF4-FFF2-40B4-BE49-F238E27FC236}">
                <a16:creationId xmlns:a16="http://schemas.microsoft.com/office/drawing/2014/main" id="{F9FCA453-ED76-4AF0-3929-F021C1B2F40A}"/>
              </a:ext>
            </a:extLst>
          </p:cNvPr>
          <p:cNvSpPr/>
          <p:nvPr/>
        </p:nvSpPr>
        <p:spPr>
          <a:xfrm>
            <a:off x="8672079" y="1286063"/>
            <a:ext cx="2361850" cy="1452567"/>
          </a:xfrm>
          <a:prstGeom prst="cloudCallout">
            <a:avLst>
              <a:gd name="adj1" fmla="val -53872"/>
              <a:gd name="adj2" fmla="val 64409"/>
            </a:avLst>
          </a:prstGeom>
          <a:solidFill>
            <a:srgbClr val="D8EB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700" dirty="0">
                <a:solidFill>
                  <a:schemeClr val="tx1"/>
                </a:solidFill>
              </a:rPr>
              <a:t>자연</a:t>
            </a:r>
            <a:r>
              <a:rPr kumimoji="1" lang="ko-KR" altLang="en-US" sz="1700" dirty="0">
                <a:solidFill>
                  <a:schemeClr val="tx1"/>
                </a:solidFill>
              </a:rPr>
              <a:t> 많은 </a:t>
            </a:r>
            <a:endParaRPr kumimoji="1" lang="en-US" altLang="ko-KR" sz="17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700" dirty="0">
                <a:solidFill>
                  <a:schemeClr val="tx1"/>
                </a:solidFill>
              </a:rPr>
              <a:t>산책로 추천</a:t>
            </a:r>
            <a:r>
              <a:rPr kumimoji="1" lang="en-US" altLang="ko-KR" sz="1700" dirty="0">
                <a:solidFill>
                  <a:schemeClr val="tx1"/>
                </a:solidFill>
              </a:rPr>
              <a:t>?</a:t>
            </a:r>
            <a:endParaRPr kumimoji="1" lang="ko-Kore-KR" altLang="en-US" sz="1700" dirty="0">
              <a:solidFill>
                <a:schemeClr val="tx1"/>
              </a:solidFill>
            </a:endParaRPr>
          </a:p>
        </p:txBody>
      </p:sp>
      <p:sp>
        <p:nvSpPr>
          <p:cNvPr id="40" name="구름 모양 설명선[C] 39">
            <a:extLst>
              <a:ext uri="{FF2B5EF4-FFF2-40B4-BE49-F238E27FC236}">
                <a16:creationId xmlns:a16="http://schemas.microsoft.com/office/drawing/2014/main" id="{2DAE5199-C00C-8D87-B8EF-3E00A69FA95E}"/>
              </a:ext>
            </a:extLst>
          </p:cNvPr>
          <p:cNvSpPr/>
          <p:nvPr/>
        </p:nvSpPr>
        <p:spPr>
          <a:xfrm>
            <a:off x="1252289" y="4407906"/>
            <a:ext cx="2361850" cy="1452567"/>
          </a:xfrm>
          <a:prstGeom prst="cloudCallout">
            <a:avLst>
              <a:gd name="adj1" fmla="val 75766"/>
              <a:gd name="adj2" fmla="val -41463"/>
            </a:avLst>
          </a:prstGeom>
          <a:solidFill>
            <a:srgbClr val="D8EB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700" dirty="0">
                <a:solidFill>
                  <a:schemeClr val="tx1"/>
                </a:solidFill>
              </a:rPr>
              <a:t>힐링되는</a:t>
            </a:r>
            <a:r>
              <a:rPr kumimoji="1" lang="ko-KR" altLang="en-US" sz="1700" dirty="0">
                <a:solidFill>
                  <a:schemeClr val="tx1"/>
                </a:solidFill>
              </a:rPr>
              <a:t> </a:t>
            </a:r>
            <a:endParaRPr kumimoji="1" lang="en-US" altLang="ko-KR" sz="17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700" dirty="0">
                <a:solidFill>
                  <a:schemeClr val="tx1"/>
                </a:solidFill>
              </a:rPr>
              <a:t>여행지 추천</a:t>
            </a:r>
            <a:r>
              <a:rPr kumimoji="1" lang="en-US" altLang="ko-KR" sz="1700" dirty="0">
                <a:solidFill>
                  <a:schemeClr val="tx1"/>
                </a:solidFill>
              </a:rPr>
              <a:t>?</a:t>
            </a:r>
            <a:endParaRPr kumimoji="1" lang="ko-Kore-KR" altLang="en-US" sz="17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01EEE3-6A08-CCB4-2664-F2411FEE0017}"/>
              </a:ext>
            </a:extLst>
          </p:cNvPr>
          <p:cNvSpPr/>
          <p:nvPr/>
        </p:nvSpPr>
        <p:spPr>
          <a:xfrm>
            <a:off x="0" y="1926023"/>
            <a:ext cx="12192000" cy="336013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489EB-FEEC-C50D-F71F-4DA6FF8A6EAB}"/>
              </a:ext>
            </a:extLst>
          </p:cNvPr>
          <p:cNvSpPr txBox="1"/>
          <p:nvPr/>
        </p:nvSpPr>
        <p:spPr>
          <a:xfrm>
            <a:off x="3247669" y="2884211"/>
            <a:ext cx="5696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C7EAF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여러분들은 </a:t>
            </a:r>
            <a:endParaRPr lang="en-US" altLang="ko-KR" sz="3600" dirty="0">
              <a:solidFill>
                <a:srgbClr val="C7EAF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rgbClr val="C7EAF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rgbClr val="C7EAF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어떻게 </a:t>
            </a:r>
            <a:r>
              <a:rPr lang="en-US" altLang="ko-KR" sz="40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sz="40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검색</a:t>
            </a:r>
            <a:r>
              <a:rPr lang="en-US" altLang="ko-KR" sz="40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sz="40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rgbClr val="C7EAF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하시나요</a:t>
            </a:r>
            <a:r>
              <a:rPr lang="en-US" altLang="ko-KR" sz="3200" dirty="0">
                <a:solidFill>
                  <a:srgbClr val="C7EAF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393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개요  </a:t>
            </a:r>
            <a:r>
              <a:rPr lang="ko-KR" altLang="en-US" sz="12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 pitchFamily="2" charset="-127"/>
              </a:rPr>
              <a:t>배경 및 필요성</a:t>
            </a:r>
            <a:endParaRPr lang="ko-KR" alt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01</a:t>
            </a:r>
            <a:endParaRPr lang="ko-KR" altLang="en-US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A86486-6C7E-2639-5DF4-2B23AC432E3C}"/>
              </a:ext>
            </a:extLst>
          </p:cNvPr>
          <p:cNvSpPr txBox="1"/>
          <p:nvPr/>
        </p:nvSpPr>
        <p:spPr>
          <a:xfrm>
            <a:off x="1143000" y="208463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4AF45D8-198F-A505-266C-2D71BF8E4D07}"/>
              </a:ext>
            </a:extLst>
          </p:cNvPr>
          <p:cNvGrpSpPr/>
          <p:nvPr/>
        </p:nvGrpSpPr>
        <p:grpSpPr>
          <a:xfrm>
            <a:off x="7681927" y="1040051"/>
            <a:ext cx="4247418" cy="4370334"/>
            <a:chOff x="7857032" y="1224880"/>
            <a:chExt cx="4247418" cy="437033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314CA67-1FF1-13A9-145D-1E5220180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0830" y="3429000"/>
              <a:ext cx="2166214" cy="2166214"/>
            </a:xfrm>
            <a:prstGeom prst="rect">
              <a:avLst/>
            </a:prstGeom>
          </p:spPr>
        </p:pic>
        <p:pic>
          <p:nvPicPr>
            <p:cNvPr id="50" name="그래픽 49" descr="생각 풍선 단색으로 채워진">
              <a:extLst>
                <a:ext uri="{FF2B5EF4-FFF2-40B4-BE49-F238E27FC236}">
                  <a16:creationId xmlns:a16="http://schemas.microsoft.com/office/drawing/2014/main" id="{79A164CF-7ACD-FAF9-D729-E411FB789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57032" y="1224880"/>
              <a:ext cx="4247418" cy="245918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69FAA0-1A6F-CEAA-119E-15ACAB5DDB44}"/>
                </a:ext>
              </a:extLst>
            </p:cNvPr>
            <p:cNvSpPr txBox="1"/>
            <p:nvPr/>
          </p:nvSpPr>
          <p:spPr>
            <a:xfrm>
              <a:off x="8412126" y="2047581"/>
              <a:ext cx="315053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비슷한 분위기의 여행지가 없을까</a:t>
              </a:r>
              <a:r>
                <a:rPr lang="en-US" altLang="ko-KR" sz="17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?</a:t>
              </a:r>
              <a:endPara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CBE39C-1A6E-092C-3C3E-0026A0736A7C}"/>
              </a:ext>
            </a:extLst>
          </p:cNvPr>
          <p:cNvGrpSpPr/>
          <p:nvPr/>
        </p:nvGrpSpPr>
        <p:grpSpPr>
          <a:xfrm>
            <a:off x="463002" y="1946139"/>
            <a:ext cx="6922456" cy="3355435"/>
            <a:chOff x="219803" y="1946139"/>
            <a:chExt cx="6922456" cy="3355435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5A673E5-7673-6C2D-1565-C2B45E3BC7A4}"/>
                </a:ext>
              </a:extLst>
            </p:cNvPr>
            <p:cNvGrpSpPr/>
            <p:nvPr/>
          </p:nvGrpSpPr>
          <p:grpSpPr>
            <a:xfrm>
              <a:off x="219803" y="1949259"/>
              <a:ext cx="2731656" cy="3352315"/>
              <a:chOff x="468285" y="1167816"/>
              <a:chExt cx="1779184" cy="2152490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D228E73-A4DF-5F62-392E-6E76E63FAB33}"/>
                  </a:ext>
                </a:extLst>
              </p:cNvPr>
              <p:cNvGrpSpPr/>
              <p:nvPr/>
            </p:nvGrpSpPr>
            <p:grpSpPr>
              <a:xfrm>
                <a:off x="468285" y="1507525"/>
                <a:ext cx="1779184" cy="1812781"/>
                <a:chOff x="716188" y="1901864"/>
                <a:chExt cx="1599442" cy="1599441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A31CD8ED-8431-41FC-FEFE-F32DEFADB6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 amt="50000"/>
                </a:blip>
                <a:stretch>
                  <a:fillRect/>
                </a:stretch>
              </p:blipFill>
              <p:spPr>
                <a:xfrm>
                  <a:off x="716188" y="1901864"/>
                  <a:ext cx="1599442" cy="1599441"/>
                </a:xfrm>
                <a:prstGeom prst="rect">
                  <a:avLst/>
                </a:prstGeom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18C830DB-D933-BD42-A77F-9E4C4954A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90368" y="2135377"/>
                  <a:ext cx="843150" cy="1106893"/>
                </a:xfrm>
                <a:prstGeom prst="rect">
                  <a:avLst/>
                </a:prstGeom>
              </p:spPr>
            </p:pic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B1336B-4577-3D41-70D8-69A40F6042F9}"/>
                  </a:ext>
                </a:extLst>
              </p:cNvPr>
              <p:cNvSpPr txBox="1"/>
              <p:nvPr/>
            </p:nvSpPr>
            <p:spPr>
              <a:xfrm>
                <a:off x="930192" y="1167816"/>
                <a:ext cx="854567" cy="207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드라마 속 장면</a:t>
                </a: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0D4C0CF-1B23-DBEE-7E04-8BF82E1E7489}"/>
                </a:ext>
              </a:extLst>
            </p:cNvPr>
            <p:cNvGrpSpPr/>
            <p:nvPr/>
          </p:nvGrpSpPr>
          <p:grpSpPr>
            <a:xfrm>
              <a:off x="2304966" y="1949259"/>
              <a:ext cx="2731656" cy="3352315"/>
              <a:chOff x="1961455" y="1170618"/>
              <a:chExt cx="1779184" cy="2152490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5DC78117-4FFB-7F27-3B43-91439B92B3EA}"/>
                  </a:ext>
                </a:extLst>
              </p:cNvPr>
              <p:cNvGrpSpPr/>
              <p:nvPr/>
            </p:nvGrpSpPr>
            <p:grpSpPr>
              <a:xfrm>
                <a:off x="1961455" y="1510326"/>
                <a:ext cx="1779184" cy="1812782"/>
                <a:chOff x="1778983" y="1904639"/>
                <a:chExt cx="1599442" cy="1599442"/>
              </a:xfrm>
            </p:grpSpPr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AB11EDA3-B718-E972-53AA-2843FBF23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 amt="50000"/>
                </a:blip>
                <a:stretch>
                  <a:fillRect/>
                </a:stretch>
              </p:blipFill>
              <p:spPr>
                <a:xfrm>
                  <a:off x="1778983" y="1904639"/>
                  <a:ext cx="1599442" cy="1599442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893E6C0F-CE84-239C-A82E-5F42D8BE1B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62209" y="2054003"/>
                  <a:ext cx="843150" cy="1232337"/>
                </a:xfrm>
                <a:prstGeom prst="rect">
                  <a:avLst/>
                </a:prstGeom>
              </p:spPr>
            </p:pic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6437C8-8327-7550-7E13-127DD23607D1}"/>
                  </a:ext>
                </a:extLst>
              </p:cNvPr>
              <p:cNvSpPr txBox="1"/>
              <p:nvPr/>
            </p:nvSpPr>
            <p:spPr>
              <a:xfrm>
                <a:off x="2506497" y="1170618"/>
                <a:ext cx="668710" cy="207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SNS</a:t>
                </a:r>
                <a:r>
                  <a:rPr lang="ko-KR" altLang="en-US" sz="15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사진</a:t>
                </a: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8DF93E3-CFCA-EE86-0759-66B18B87455E}"/>
                </a:ext>
              </a:extLst>
            </p:cNvPr>
            <p:cNvGrpSpPr/>
            <p:nvPr/>
          </p:nvGrpSpPr>
          <p:grpSpPr>
            <a:xfrm>
              <a:off x="4410603" y="1946139"/>
              <a:ext cx="2731656" cy="3355434"/>
              <a:chOff x="3324996" y="1168615"/>
              <a:chExt cx="1779184" cy="215449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AA5CEAC7-0E36-48EC-0FD8-7454EEE55387}"/>
                  </a:ext>
                </a:extLst>
              </p:cNvPr>
              <p:cNvGrpSpPr/>
              <p:nvPr/>
            </p:nvGrpSpPr>
            <p:grpSpPr>
              <a:xfrm>
                <a:off x="3324996" y="1510327"/>
                <a:ext cx="1779184" cy="1812781"/>
                <a:chOff x="3357885" y="1393591"/>
                <a:chExt cx="1779184" cy="1812781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4F535983-9F75-2FE9-4023-2D3D4AB5B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 amt="50000"/>
                </a:blip>
                <a:stretch>
                  <a:fillRect/>
                </a:stretch>
              </p:blipFill>
              <p:spPr>
                <a:xfrm>
                  <a:off x="3357885" y="1393591"/>
                  <a:ext cx="1779184" cy="1812781"/>
                </a:xfrm>
                <a:prstGeom prst="rect">
                  <a:avLst/>
                </a:prstGeom>
              </p:spPr>
            </p:pic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E71BA389-0B92-1162-231D-E2295FA4BA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3590809" y="1798785"/>
                  <a:ext cx="1317570" cy="921729"/>
                </a:xfrm>
                <a:prstGeom prst="rect">
                  <a:avLst/>
                </a:prstGeom>
              </p:spPr>
            </p:pic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DEABFEE-ABCE-D688-EC7F-F011568AB30A}"/>
                  </a:ext>
                </a:extLst>
              </p:cNvPr>
              <p:cNvSpPr txBox="1"/>
              <p:nvPr/>
            </p:nvSpPr>
            <p:spPr>
              <a:xfrm>
                <a:off x="3919053" y="1168615"/>
                <a:ext cx="610261" cy="207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인생 사진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B330CD-7372-BA9F-CB16-97FEEDF88CA1}"/>
              </a:ext>
            </a:extLst>
          </p:cNvPr>
          <p:cNvGrpSpPr/>
          <p:nvPr/>
        </p:nvGrpSpPr>
        <p:grpSpPr>
          <a:xfrm>
            <a:off x="2878446" y="6072557"/>
            <a:ext cx="6672850" cy="483878"/>
            <a:chOff x="2878446" y="6072557"/>
            <a:chExt cx="6672850" cy="483878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9BDBB89-0F46-1FEA-FFC2-F765661F945D}"/>
                </a:ext>
              </a:extLst>
            </p:cNvPr>
            <p:cNvSpPr/>
            <p:nvPr/>
          </p:nvSpPr>
          <p:spPr>
            <a:xfrm>
              <a:off x="2878446" y="6311957"/>
              <a:ext cx="6672850" cy="244478"/>
            </a:xfrm>
            <a:prstGeom prst="rect">
              <a:avLst/>
            </a:prstGeom>
            <a:solidFill>
              <a:srgbClr val="1FC0CA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AAD6606-7B24-744F-55DF-1AE1909E80B9}"/>
                </a:ext>
              </a:extLst>
            </p:cNvPr>
            <p:cNvSpPr txBox="1"/>
            <p:nvPr/>
          </p:nvSpPr>
          <p:spPr>
            <a:xfrm>
              <a:off x="3021283" y="6072557"/>
              <a:ext cx="638717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이미지 기반 </a:t>
              </a:r>
              <a:r>
                <a:rPr lang="ko-KR" altLang="en-US" sz="2200" dirty="0">
                  <a:solidFill>
                    <a:srgbClr val="489BF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사용자 맞춤</a:t>
              </a:r>
              <a:r>
                <a:rPr lang="en-US" altLang="ko-KR" sz="2200" dirty="0">
                  <a:solidFill>
                    <a:srgbClr val="489BF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200" dirty="0">
                  <a:solidFill>
                    <a:srgbClr val="489BF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여행지 추천 사이트</a:t>
              </a:r>
              <a:r>
                <a:rPr lang="ko-KR" altLang="en-US" sz="2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20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CD52D86-F6A1-802C-CA90-69F949A042B3}"/>
              </a:ext>
            </a:extLst>
          </p:cNvPr>
          <p:cNvSpPr/>
          <p:nvPr/>
        </p:nvSpPr>
        <p:spPr>
          <a:xfrm>
            <a:off x="239709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사각형: 둥근 모서리 8">
            <a:extLst>
              <a:ext uri="{FF2B5EF4-FFF2-40B4-BE49-F238E27FC236}">
                <a16:creationId xmlns:a16="http://schemas.microsoft.com/office/drawing/2014/main" id="{68EB9C6B-635A-CCDD-503C-E4E8E3832095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개요  </a:t>
            </a:r>
            <a:r>
              <a:rPr lang="ko-KR" altLang="en-US" sz="12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 pitchFamily="2" charset="-127"/>
              </a:rPr>
              <a:t>배경 및 필요성</a:t>
            </a:r>
            <a:endParaRPr lang="ko-KR" alt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71DDE60-885E-1E99-0584-1E7350E5CB3A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0F705FB-11AA-87CC-42CA-05FD8CE00ECB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285B6503-6A5C-890E-E770-9E2206CE2788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6" name="사각형: 둥근 모서리 12">
            <a:extLst>
              <a:ext uri="{FF2B5EF4-FFF2-40B4-BE49-F238E27FC236}">
                <a16:creationId xmlns:a16="http://schemas.microsoft.com/office/drawing/2014/main" id="{CE4A417F-BD64-6889-3BF2-6FC66C4C4CE0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01</a:t>
            </a:r>
            <a:endParaRPr lang="ko-KR" altLang="en-US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72CA936-1278-1D87-0D40-C878427A77E7}"/>
              </a:ext>
            </a:extLst>
          </p:cNvPr>
          <p:cNvGrpSpPr/>
          <p:nvPr/>
        </p:nvGrpSpPr>
        <p:grpSpPr>
          <a:xfrm>
            <a:off x="1779465" y="1357401"/>
            <a:ext cx="8633067" cy="830997"/>
            <a:chOff x="2074813" y="1343480"/>
            <a:chExt cx="8633067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0527A-A0BD-16BE-A553-87D21014E31C}"/>
                </a:ext>
              </a:extLst>
            </p:cNvPr>
            <p:cNvSpPr txBox="1"/>
            <p:nvPr/>
          </p:nvSpPr>
          <p:spPr>
            <a:xfrm>
              <a:off x="2074813" y="1343480"/>
              <a:ext cx="29743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포토프레스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0B9993-933C-C587-568F-0E2B4A75A616}"/>
                </a:ext>
              </a:extLst>
            </p:cNvPr>
            <p:cNvSpPr txBox="1"/>
            <p:nvPr/>
          </p:nvSpPr>
          <p:spPr>
            <a:xfrm>
              <a:off x="5049135" y="1425642"/>
              <a:ext cx="1630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</a:t>
              </a:r>
              <a:r>
                <a:rPr lang="en-US" altLang="ko-KR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PhotoPress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A15EE2-1715-A943-B432-81A67B80993D}"/>
                </a:ext>
              </a:extLst>
            </p:cNvPr>
            <p:cNvSpPr txBox="1"/>
            <p:nvPr/>
          </p:nvSpPr>
          <p:spPr>
            <a:xfrm>
              <a:off x="5054036" y="1808736"/>
              <a:ext cx="56538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Photo + Express.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사진을 통해 자신을 기록하고 표현하는 특성을 지닌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Z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세대를 일컫는 말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5384ADD-E5E7-1DA0-D17E-77CBBB5F87D5}"/>
              </a:ext>
            </a:extLst>
          </p:cNvPr>
          <p:cNvGrpSpPr/>
          <p:nvPr/>
        </p:nvGrpSpPr>
        <p:grpSpPr>
          <a:xfrm>
            <a:off x="946405" y="2691568"/>
            <a:ext cx="4929786" cy="2852088"/>
            <a:chOff x="946405" y="2691568"/>
            <a:chExt cx="4929786" cy="285208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D5BCBDA-0554-29F3-9697-F4FFB9F9EC59}"/>
                </a:ext>
              </a:extLst>
            </p:cNvPr>
            <p:cNvGrpSpPr/>
            <p:nvPr/>
          </p:nvGrpSpPr>
          <p:grpSpPr>
            <a:xfrm>
              <a:off x="977765" y="2777028"/>
              <a:ext cx="4784237" cy="2624855"/>
              <a:chOff x="859556" y="2464172"/>
              <a:chExt cx="4784237" cy="2624855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5F0314-E69E-A81E-8E4D-BEF0B569189E}"/>
                  </a:ext>
                </a:extLst>
              </p:cNvPr>
              <p:cNvSpPr txBox="1"/>
              <p:nvPr/>
            </p:nvSpPr>
            <p:spPr>
              <a:xfrm>
                <a:off x="859556" y="2989798"/>
                <a:ext cx="4784237" cy="2099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지난해 문화체육관광부와 한국관광공사가 </a:t>
                </a:r>
                <a:r>
                  <a:rPr lang="en-US" altLang="ko-KR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2019</a:t>
                </a:r>
                <a:r>
                  <a:rPr lang="ko-KR" altLang="en-US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년 국내 여행 트렌드 중 하나로 </a:t>
                </a:r>
                <a:r>
                  <a:rPr lang="en-US" altLang="ko-KR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'SNS </a:t>
                </a:r>
                <a:r>
                  <a:rPr lang="ko-KR" altLang="en-US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여행 콘텐츠</a:t>
                </a:r>
                <a:r>
                  <a:rPr lang="en-US" altLang="ko-KR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'</a:t>
                </a:r>
                <a:r>
                  <a:rPr lang="ko-KR" altLang="en-US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꼽았다</a:t>
                </a:r>
                <a:r>
                  <a:rPr lang="en-US" altLang="ko-KR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관광공사는 </a:t>
                </a:r>
                <a:r>
                  <a:rPr lang="en-US" altLang="ko-KR" sz="1100" b="0" i="0" dirty="0">
                    <a:solidFill>
                      <a:srgbClr val="489BFB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"</a:t>
                </a:r>
                <a:r>
                  <a:rPr lang="ko-KR" altLang="en-US" sz="1100" b="0" i="0" dirty="0">
                    <a:solidFill>
                      <a:srgbClr val="489BFB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인스타그램 사진 한 장으로 여행이 시작되고 주요 여행지 및 루트가 결정된다</a:t>
                </a:r>
                <a:r>
                  <a:rPr lang="en-US" altLang="ko-KR" sz="1100" b="0" i="0" dirty="0">
                    <a:solidFill>
                      <a:srgbClr val="489BFB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"</a:t>
                </a:r>
                <a:r>
                  <a:rPr lang="ko-KR" altLang="en-US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고 분석했다</a:t>
                </a:r>
                <a:r>
                  <a:rPr lang="en-US" altLang="ko-KR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100" b="0" i="0" dirty="0" err="1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인스타그램이</a:t>
                </a:r>
                <a:r>
                  <a:rPr lang="ko-KR" altLang="en-US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여행 문화를 주도한다고 해도 과언이 아닐 정도로</a:t>
                </a:r>
                <a:r>
                  <a:rPr lang="en-US" altLang="ko-KR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실시간으로 공유되고 있는 여행 콘텐츠 수는 어마어마하다</a:t>
                </a:r>
                <a:r>
                  <a:rPr lang="en-US" altLang="ko-KR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'#</a:t>
                </a:r>
                <a:r>
                  <a:rPr lang="ko-KR" altLang="en-US" sz="1100" b="0" i="0" dirty="0" err="1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여행스타그램</a:t>
                </a:r>
                <a:r>
                  <a:rPr lang="en-US" altLang="ko-KR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'</a:t>
                </a:r>
                <a:r>
                  <a:rPr lang="ko-KR" altLang="en-US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으로 검색되는 게시물 수는 </a:t>
                </a:r>
                <a:r>
                  <a:rPr lang="en-US" altLang="ko-KR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18</a:t>
                </a:r>
                <a:r>
                  <a:rPr lang="ko-KR" altLang="en-US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일 오전 현재 </a:t>
                </a:r>
                <a:r>
                  <a:rPr lang="en-US" altLang="ko-KR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2200</a:t>
                </a:r>
                <a:r>
                  <a:rPr lang="ko-KR" altLang="en-US" sz="1100" b="0" i="0" dirty="0" err="1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만건을</a:t>
                </a:r>
                <a:r>
                  <a:rPr lang="ko-KR" altLang="en-US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넘긴다</a:t>
                </a:r>
                <a:r>
                  <a:rPr lang="en-US" altLang="ko-KR" sz="1100" b="0" i="0" dirty="0">
                    <a:solidFill>
                      <a:srgbClr val="33333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 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ko-KR" sz="1100" dirty="0">
                  <a:solidFill>
                    <a:srgbClr val="33333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출처 </a:t>
                </a:r>
                <a:r>
                  <a:rPr lang="en-US" altLang="ko-KR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 </a:t>
                </a:r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뉴스</a:t>
                </a:r>
                <a:r>
                  <a:rPr lang="en-US" altLang="ko-KR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1(https://www.news1.kr/articles/?3647894)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6E0DCE3-9809-4D0C-B86E-5E1B6F08A82E}"/>
                  </a:ext>
                </a:extLst>
              </p:cNvPr>
              <p:cNvSpPr txBox="1"/>
              <p:nvPr/>
            </p:nvSpPr>
            <p:spPr>
              <a:xfrm>
                <a:off x="1358780" y="2464172"/>
                <a:ext cx="3785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i="0" dirty="0">
                    <a:solidFill>
                      <a:srgbClr val="111111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'</a:t>
                </a:r>
                <a:r>
                  <a:rPr lang="ko-KR" altLang="en-US" b="1" i="0" dirty="0">
                    <a:solidFill>
                      <a:srgbClr val="111111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인증샷</a:t>
                </a:r>
                <a:r>
                  <a:rPr lang="en-US" altLang="ko-KR" b="1" i="0" dirty="0">
                    <a:solidFill>
                      <a:srgbClr val="111111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' '</a:t>
                </a:r>
                <a:r>
                  <a:rPr lang="ko-KR" altLang="en-US" b="1" i="0" dirty="0">
                    <a:solidFill>
                      <a:srgbClr val="111111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인생사진</a:t>
                </a:r>
                <a:r>
                  <a:rPr lang="en-US" altLang="ko-KR" b="1" i="0" dirty="0">
                    <a:solidFill>
                      <a:srgbClr val="111111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'…SNS</a:t>
                </a:r>
                <a:r>
                  <a:rPr lang="ko-KR" altLang="en-US" b="1" i="0" dirty="0">
                    <a:solidFill>
                      <a:srgbClr val="111111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가 바꾸는 여행</a:t>
                </a:r>
              </a:p>
            </p:txBody>
          </p:sp>
        </p:grpSp>
        <p:sp>
          <p:nvSpPr>
            <p:cNvPr id="23" name="왼쪽 대괄호 28">
              <a:extLst>
                <a:ext uri="{FF2B5EF4-FFF2-40B4-BE49-F238E27FC236}">
                  <a16:creationId xmlns:a16="http://schemas.microsoft.com/office/drawing/2014/main" id="{93B09BEF-45B4-59B4-A717-4CBA419FBB72}"/>
                </a:ext>
              </a:extLst>
            </p:cNvPr>
            <p:cNvSpPr/>
            <p:nvPr/>
          </p:nvSpPr>
          <p:spPr>
            <a:xfrm>
              <a:off x="946405" y="2691568"/>
              <a:ext cx="393189" cy="2852088"/>
            </a:xfrm>
            <a:prstGeom prst="leftBracket">
              <a:avLst/>
            </a:prstGeom>
            <a:ln w="76200">
              <a:solidFill>
                <a:srgbClr val="489B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왼쪽 대괄호 29">
              <a:extLst>
                <a:ext uri="{FF2B5EF4-FFF2-40B4-BE49-F238E27FC236}">
                  <a16:creationId xmlns:a16="http://schemas.microsoft.com/office/drawing/2014/main" id="{8B5FCF04-D90D-D8A6-8754-16FCE8CA1ACE}"/>
                </a:ext>
              </a:extLst>
            </p:cNvPr>
            <p:cNvSpPr/>
            <p:nvPr/>
          </p:nvSpPr>
          <p:spPr>
            <a:xfrm flipH="1">
              <a:off x="5483002" y="2691568"/>
              <a:ext cx="393189" cy="2852088"/>
            </a:xfrm>
            <a:prstGeom prst="leftBracket">
              <a:avLst/>
            </a:prstGeom>
            <a:ln w="76200">
              <a:solidFill>
                <a:srgbClr val="489B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ABE2225-1026-A5A3-F2CB-58490A321C48}"/>
              </a:ext>
            </a:extLst>
          </p:cNvPr>
          <p:cNvGrpSpPr/>
          <p:nvPr/>
        </p:nvGrpSpPr>
        <p:grpSpPr>
          <a:xfrm>
            <a:off x="6327178" y="2691568"/>
            <a:ext cx="4929786" cy="2852088"/>
            <a:chOff x="6224626" y="2691568"/>
            <a:chExt cx="4929786" cy="285208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EDD8151-9176-1BC5-21F3-521E9565F18C}"/>
                </a:ext>
              </a:extLst>
            </p:cNvPr>
            <p:cNvGrpSpPr/>
            <p:nvPr/>
          </p:nvGrpSpPr>
          <p:grpSpPr>
            <a:xfrm>
              <a:off x="6297401" y="2778533"/>
              <a:ext cx="4784237" cy="2623350"/>
              <a:chOff x="6257436" y="2465677"/>
              <a:chExt cx="4784237" cy="262335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6FF8C1-670A-FD2A-4243-C7D213D6F0EE}"/>
                  </a:ext>
                </a:extLst>
              </p:cNvPr>
              <p:cNvSpPr txBox="1"/>
              <p:nvPr/>
            </p:nvSpPr>
            <p:spPr>
              <a:xfrm>
                <a:off x="6257436" y="2989798"/>
                <a:ext cx="4784237" cy="2099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srgbClr val="33333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MZ</a:t>
                </a:r>
                <a:r>
                  <a:rPr lang="ko-KR" altLang="en-US" sz="1100" dirty="0">
                    <a:solidFill>
                      <a:srgbClr val="33333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세대에게 </a:t>
                </a:r>
                <a:r>
                  <a:rPr lang="ko-KR" altLang="en-US" sz="1100" dirty="0">
                    <a:solidFill>
                      <a:srgbClr val="489BFB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사진은</a:t>
                </a:r>
                <a:r>
                  <a:rPr lang="ko-KR" altLang="en-US" sz="1100" dirty="0">
                    <a:solidFill>
                      <a:srgbClr val="33333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100" dirty="0">
                    <a:solidFill>
                      <a:srgbClr val="489BFB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나를 표현하는 수단 </a:t>
                </a:r>
                <a:r>
                  <a:rPr lang="ko-KR" altLang="en-US" sz="1100" dirty="0">
                    <a:solidFill>
                      <a:srgbClr val="33333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으로 사진을 통해 자신의 정체성을 나타낸다</a:t>
                </a:r>
                <a:r>
                  <a:rPr lang="en-US" altLang="ko-KR" sz="1100" dirty="0">
                    <a:solidFill>
                      <a:srgbClr val="33333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 </a:t>
                </a:r>
                <a:r>
                  <a:rPr lang="ko-KR" altLang="en-US" sz="1100" dirty="0">
                    <a:solidFill>
                      <a:srgbClr val="33333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사진 촬영 문화에 그들의 가치관과 트렌드가 담겨있는 셈</a:t>
                </a:r>
                <a:r>
                  <a:rPr lang="en-US" altLang="ko-KR" sz="1100" dirty="0">
                    <a:solidFill>
                      <a:srgbClr val="33333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 </a:t>
                </a:r>
                <a:r>
                  <a:rPr lang="ko-KR" altLang="en-US" sz="1100" dirty="0">
                    <a:solidFill>
                      <a:srgbClr val="33333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한 장의 사진에 내 모습</a:t>
                </a:r>
                <a:r>
                  <a:rPr lang="en-US" altLang="ko-KR" sz="1100" dirty="0">
                    <a:solidFill>
                      <a:srgbClr val="33333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100" dirty="0">
                    <a:solidFill>
                      <a:srgbClr val="33333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내가 먹은 음식</a:t>
                </a:r>
                <a:r>
                  <a:rPr lang="en-US" altLang="ko-KR" sz="1100" dirty="0">
                    <a:solidFill>
                      <a:srgbClr val="33333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100" dirty="0">
                    <a:solidFill>
                      <a:srgbClr val="33333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내가 산 물건 등을 단순히 찍고</a:t>
                </a:r>
                <a:r>
                  <a:rPr lang="en-US" altLang="ko-KR" sz="1100" dirty="0">
                    <a:solidFill>
                      <a:srgbClr val="33333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SNS</a:t>
                </a:r>
                <a:r>
                  <a:rPr lang="ko-KR" altLang="en-US" sz="1100" dirty="0">
                    <a:solidFill>
                      <a:srgbClr val="33333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에 게시하며</a:t>
                </a:r>
                <a:r>
                  <a:rPr lang="en-US" altLang="ko-KR" sz="1100" dirty="0">
                    <a:solidFill>
                      <a:srgbClr val="33333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100" dirty="0">
                    <a:solidFill>
                      <a:srgbClr val="33333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기록하는 것이 아닌 그 사진을 통해 나만의 개성을 표현하는 특징이 있다는 말이다</a:t>
                </a:r>
                <a:r>
                  <a:rPr lang="en-US" altLang="ko-KR" sz="1100" dirty="0">
                    <a:solidFill>
                      <a:srgbClr val="33333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ko-KR" sz="1100" dirty="0">
                  <a:solidFill>
                    <a:srgbClr val="33333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출처 </a:t>
                </a:r>
                <a:r>
                  <a:rPr lang="en-US" altLang="ko-KR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 KB</a:t>
                </a:r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골든 라이프</a:t>
                </a:r>
                <a:r>
                  <a:rPr lang="en-US" altLang="ko-KR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X</a:t>
                </a:r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(https://www.kbgoldenlifex.com/senior/XAA72P05020.kb?bltsDstcd=01&amp;bltsSerno=2880&amp;ctntDstcd=09)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7CD4F19-C9A8-9ED3-26C1-F8593CA4A5DE}"/>
                  </a:ext>
                </a:extLst>
              </p:cNvPr>
              <p:cNvSpPr txBox="1"/>
              <p:nvPr/>
            </p:nvSpPr>
            <p:spPr>
              <a:xfrm>
                <a:off x="7205173" y="2465677"/>
                <a:ext cx="28813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i="0" dirty="0">
                    <a:solidFill>
                      <a:srgbClr val="111111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사진</a:t>
                </a:r>
                <a:r>
                  <a:rPr lang="en-US" altLang="ko-KR" b="1" dirty="0">
                    <a:solidFill>
                      <a:srgbClr val="11111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b="1" dirty="0">
                    <a:solidFill>
                      <a:srgbClr val="11111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한 컷으로 나를 표현하자</a:t>
                </a:r>
                <a:r>
                  <a:rPr lang="en-US" altLang="ko-KR" b="1" dirty="0">
                    <a:solidFill>
                      <a:srgbClr val="11111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!</a:t>
                </a:r>
                <a:endParaRPr lang="ko-KR" altLang="en-US" b="1" i="0" dirty="0">
                  <a:solidFill>
                    <a:srgbClr val="111111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35" name="왼쪽 대괄호 30">
              <a:extLst>
                <a:ext uri="{FF2B5EF4-FFF2-40B4-BE49-F238E27FC236}">
                  <a16:creationId xmlns:a16="http://schemas.microsoft.com/office/drawing/2014/main" id="{43C4CAE8-BF3C-A35B-3F9E-B3BD47F2E68B}"/>
                </a:ext>
              </a:extLst>
            </p:cNvPr>
            <p:cNvSpPr/>
            <p:nvPr/>
          </p:nvSpPr>
          <p:spPr>
            <a:xfrm>
              <a:off x="6224626" y="2691568"/>
              <a:ext cx="393189" cy="2852088"/>
            </a:xfrm>
            <a:prstGeom prst="leftBracket">
              <a:avLst/>
            </a:prstGeom>
            <a:ln w="76200">
              <a:solidFill>
                <a:srgbClr val="489B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왼쪽 대괄호 31">
              <a:extLst>
                <a:ext uri="{FF2B5EF4-FFF2-40B4-BE49-F238E27FC236}">
                  <a16:creationId xmlns:a16="http://schemas.microsoft.com/office/drawing/2014/main" id="{A532A7A8-4A69-7C72-9620-B5EBFD8E53B6}"/>
                </a:ext>
              </a:extLst>
            </p:cNvPr>
            <p:cNvSpPr/>
            <p:nvPr/>
          </p:nvSpPr>
          <p:spPr>
            <a:xfrm flipH="1">
              <a:off x="10761223" y="2691568"/>
              <a:ext cx="393189" cy="2852088"/>
            </a:xfrm>
            <a:prstGeom prst="leftBracket">
              <a:avLst/>
            </a:prstGeom>
            <a:ln w="76200">
              <a:solidFill>
                <a:srgbClr val="489B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사각형: 둥근 모서리 32">
            <a:extLst>
              <a:ext uri="{FF2B5EF4-FFF2-40B4-BE49-F238E27FC236}">
                <a16:creationId xmlns:a16="http://schemas.microsoft.com/office/drawing/2014/main" id="{677941EC-7BB3-78E5-EC9F-6CE5C8565B14}"/>
              </a:ext>
            </a:extLst>
          </p:cNvPr>
          <p:cNvSpPr/>
          <p:nvPr/>
        </p:nvSpPr>
        <p:spPr>
          <a:xfrm>
            <a:off x="2185391" y="6004160"/>
            <a:ext cx="7821217" cy="53510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사진과 영상으로 여행 콘텐츠 변화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포토프레스 세대 증가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893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52164CC-B112-BDA9-E3DD-75C77AEDAFED}"/>
              </a:ext>
            </a:extLst>
          </p:cNvPr>
          <p:cNvSpPr/>
          <p:nvPr/>
        </p:nvSpPr>
        <p:spPr>
          <a:xfrm>
            <a:off x="239709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사각형: 둥근 모서리 8">
            <a:extLst>
              <a:ext uri="{FF2B5EF4-FFF2-40B4-BE49-F238E27FC236}">
                <a16:creationId xmlns:a16="http://schemas.microsoft.com/office/drawing/2014/main" id="{D40F78AC-2D73-D18A-8151-C006106F2C83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개요  </a:t>
            </a:r>
            <a:r>
              <a:rPr lang="ko-KR" altLang="en-US" sz="1200" b="1" i="1" kern="0" dirty="0">
                <a:ln w="15875">
                  <a:noFill/>
                </a:ln>
                <a:solidFill>
                  <a:prstClr val="white">
                    <a:lumMod val="65000"/>
                  </a:prstClr>
                </a:solidFill>
                <a:ea typeface="Tmon몬소리 Black" panose="02000A03000000000000" pitchFamily="2" charset="-127"/>
              </a:rPr>
              <a:t>배경 및 필요성</a:t>
            </a:r>
            <a:endParaRPr lang="ko-KR" alt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269B2EC-CC4E-70AD-10C5-4C158102D634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868EC68-D850-FAE3-719F-CB4A57486116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>
              <a:extLst>
                <a:ext uri="{FF2B5EF4-FFF2-40B4-BE49-F238E27FC236}">
                  <a16:creationId xmlns:a16="http://schemas.microsoft.com/office/drawing/2014/main" id="{13CB5545-274F-2B36-8EF2-D0D0D48F61A1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사각형: 둥근 모서리 12">
            <a:extLst>
              <a:ext uri="{FF2B5EF4-FFF2-40B4-BE49-F238E27FC236}">
                <a16:creationId xmlns:a16="http://schemas.microsoft.com/office/drawing/2014/main" id="{7F17D9DC-3E0F-E11A-ED36-3207AD11B28F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01</a:t>
            </a:r>
            <a:endParaRPr lang="ko-KR" altLang="en-US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A0ADF-14CC-6D06-8AEE-8ACEA0860DD1}"/>
              </a:ext>
            </a:extLst>
          </p:cNvPr>
          <p:cNvSpPr txBox="1"/>
          <p:nvPr/>
        </p:nvSpPr>
        <p:spPr>
          <a:xfrm>
            <a:off x="2050479" y="2129852"/>
            <a:ext cx="5777527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600" b="1" kern="0" spc="-170" dirty="0">
                <a:ln w="15875">
                  <a:noFill/>
                </a:ln>
                <a:solidFill>
                  <a:srgbClr val="489BFB"/>
                </a:solidFill>
                <a:effectLst>
                  <a:outerShdw blurRad="50800" dist="50800" dir="5400000" algn="ctr" rotWithShape="0">
                    <a:srgbClr val="000000">
                      <a:alpha val="39000"/>
                    </a:srgbClr>
                  </a:outerShdw>
                  <a:reflection stA="24163" endPos="65000" dist="50800" dir="5400000" sy="-100000" algn="bl" rotWithShape="0"/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PLA</a:t>
            </a:r>
            <a:r>
              <a:rPr lang="en-US" altLang="ko-KR" sz="16600" b="1" kern="0" spc="-70" dirty="0">
                <a:ln w="15875">
                  <a:noFill/>
                </a:ln>
                <a:solidFill>
                  <a:srgbClr val="489BFB"/>
                </a:solidFill>
                <a:effectLst>
                  <a:outerShdw blurRad="50800" dist="50800" dir="5400000" algn="ctr" rotWithShape="0">
                    <a:srgbClr val="000000">
                      <a:alpha val="39000"/>
                    </a:srgbClr>
                  </a:outerShdw>
                  <a:reflection stA="24163" endPos="65000" dist="50800" dir="5400000" sy="-100000" algn="bl" rotWithShape="0"/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N</a:t>
            </a:r>
            <a:endParaRPr lang="ko-Kore-KR" altLang="en-US" sz="16600" spc="-70" dirty="0">
              <a:effectLst>
                <a:outerShdw blurRad="50800" dist="50800" dir="5400000" algn="ctr" rotWithShape="0">
                  <a:srgbClr val="000000">
                    <a:alpha val="39000"/>
                  </a:srgbClr>
                </a:outerShdw>
                <a:reflection stA="24163" endPos="65000" dist="50800" dir="5400000" sy="-100000" algn="bl" rotWithShape="0"/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1F92F8-AC06-AE43-E5B9-155659E3BA3F}"/>
              </a:ext>
            </a:extLst>
          </p:cNvPr>
          <p:cNvSpPr txBox="1"/>
          <p:nvPr/>
        </p:nvSpPr>
        <p:spPr>
          <a:xfrm>
            <a:off x="3724416" y="1560880"/>
            <a:ext cx="2039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계획하다</a:t>
            </a:r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4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59B018-0261-960C-08D7-4F994F7481FF}"/>
              </a:ext>
            </a:extLst>
          </p:cNvPr>
          <p:cNvSpPr txBox="1"/>
          <p:nvPr/>
        </p:nvSpPr>
        <p:spPr>
          <a:xfrm>
            <a:off x="8394763" y="1653212"/>
            <a:ext cx="1306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(IT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</a:t>
            </a:r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A2DFBE-3687-A090-2F57-5C1B71AE99D3}"/>
              </a:ext>
            </a:extLst>
          </p:cNvPr>
          <p:cNvSpPr txBox="1"/>
          <p:nvPr/>
        </p:nvSpPr>
        <p:spPr>
          <a:xfrm>
            <a:off x="8034471" y="2129852"/>
            <a:ext cx="230797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600" b="1" kern="0" dirty="0">
                <a:ln w="15875">
                  <a:noFill/>
                </a:ln>
                <a:solidFill>
                  <a:srgbClr val="489BFB"/>
                </a:solidFill>
                <a:effectLst>
                  <a:outerShdw blurRad="50800" dist="50800" dir="5400000" algn="ctr" rotWithShape="0">
                    <a:srgbClr val="000000">
                      <a:alpha val="39000"/>
                    </a:srgbClr>
                  </a:outerShdw>
                  <a:reflection stA="24163" endPos="65000" dist="50800" dir="5400000" sy="-100000" algn="bl" rotWithShape="0"/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IT</a:t>
            </a:r>
            <a:endParaRPr lang="ko-Kore-KR" altLang="en-US" sz="16600" dirty="0">
              <a:effectLst>
                <a:outerShdw blurRad="50800" dist="50800" dir="5400000" algn="ctr" rotWithShape="0">
                  <a:srgbClr val="000000">
                    <a:alpha val="39000"/>
                  </a:srgbClr>
                </a:outerShdw>
                <a:reflection stA="24163" endPos="65000" dist="508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0876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2107A4-EF1C-08A2-3A5F-9176AB4A35B0}"/>
              </a:ext>
            </a:extLst>
          </p:cNvPr>
          <p:cNvCxnSpPr/>
          <p:nvPr/>
        </p:nvCxnSpPr>
        <p:spPr>
          <a:xfrm>
            <a:off x="383136" y="6392254"/>
            <a:ext cx="11425727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324735-A4E5-07FD-D6CC-F6E8413932F3}"/>
              </a:ext>
            </a:extLst>
          </p:cNvPr>
          <p:cNvSpPr txBox="1"/>
          <p:nvPr/>
        </p:nvSpPr>
        <p:spPr>
          <a:xfrm>
            <a:off x="4509328" y="3105834"/>
            <a:ext cx="3173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</a:t>
            </a:r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구성</a:t>
            </a:r>
          </a:p>
        </p:txBody>
      </p:sp>
      <p:pic>
        <p:nvPicPr>
          <p:cNvPr id="19" name="그래픽 18" descr="비행기 단색으로 채워진">
            <a:extLst>
              <a:ext uri="{FF2B5EF4-FFF2-40B4-BE49-F238E27FC236}">
                <a16:creationId xmlns:a16="http://schemas.microsoft.com/office/drawing/2014/main" id="{FDCD4FDB-6CFC-5651-CD12-B2ED22D475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792059">
            <a:off x="3878367" y="5421646"/>
            <a:ext cx="914400" cy="914400"/>
          </a:xfrm>
          <a:prstGeom prst="rect">
            <a:avLst/>
          </a:prstGeom>
        </p:spPr>
      </p:pic>
      <p:sp>
        <p:nvSpPr>
          <p:cNvPr id="3" name="원호 2">
            <a:extLst>
              <a:ext uri="{FF2B5EF4-FFF2-40B4-BE49-F238E27FC236}">
                <a16:creationId xmlns:a16="http://schemas.microsoft.com/office/drawing/2014/main" id="{625057F9-3752-BA7C-DA8E-5FC105AB6423}"/>
              </a:ext>
            </a:extLst>
          </p:cNvPr>
          <p:cNvSpPr/>
          <p:nvPr/>
        </p:nvSpPr>
        <p:spPr>
          <a:xfrm rot="15896400">
            <a:off x="2498547" y="4687012"/>
            <a:ext cx="241368" cy="2659661"/>
          </a:xfrm>
          <a:prstGeom prst="arc">
            <a:avLst>
              <a:gd name="adj1" fmla="val 5574747"/>
              <a:gd name="adj2" fmla="val 16174526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5238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2034</TotalTime>
  <Words>828</Words>
  <Application>Microsoft Macintosh PowerPoint</Application>
  <PresentationFormat>와이드스크린</PresentationFormat>
  <Paragraphs>179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0" baseType="lpstr">
      <vt:lpstr>나눔스퀘어_ac ExtraBold</vt:lpstr>
      <vt:lpstr>나눔스퀘어_ac</vt:lpstr>
      <vt:lpstr>-apple-system</vt:lpstr>
      <vt:lpstr>나눔스퀘어OTF</vt:lpstr>
      <vt:lpstr>Pretendard Medium</vt:lpstr>
      <vt:lpstr>나눔스퀘어라운드 Bold</vt:lpstr>
      <vt:lpstr>나눔스퀘어라운드 ExtraBold</vt:lpstr>
      <vt:lpstr>Calibri</vt:lpstr>
      <vt:lpstr>맑은 고딕</vt:lpstr>
      <vt:lpstr>나눔스퀘어 ExtraBold</vt:lpstr>
      <vt:lpstr>나눔스퀘어_ac Bold</vt:lpstr>
      <vt:lpstr>Arial</vt:lpstr>
      <vt:lpstr>Tmon몬소리 Black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Na Youngmin</cp:lastModifiedBy>
  <cp:revision>111</cp:revision>
  <dcterms:created xsi:type="dcterms:W3CDTF">2023-05-03T07:39:44Z</dcterms:created>
  <dcterms:modified xsi:type="dcterms:W3CDTF">2023-05-31T14:29:08Z</dcterms:modified>
  <cp:contentStatus/>
</cp:coreProperties>
</file>